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007577251" r:id="rId2"/>
    <p:sldId id="886" r:id="rId3"/>
    <p:sldId id="2007577296" r:id="rId4"/>
    <p:sldId id="2007577299" r:id="rId5"/>
    <p:sldId id="2007577311" r:id="rId6"/>
    <p:sldId id="2007577369" r:id="rId7"/>
    <p:sldId id="2007577297" r:id="rId8"/>
    <p:sldId id="2007577301" r:id="rId9"/>
    <p:sldId id="2007577318" r:id="rId10"/>
    <p:sldId id="2007577336" r:id="rId11"/>
    <p:sldId id="2007577339" r:id="rId12"/>
    <p:sldId id="2007577337" r:id="rId13"/>
    <p:sldId id="2007577338" r:id="rId14"/>
    <p:sldId id="2007577340" r:id="rId15"/>
    <p:sldId id="2007577341" r:id="rId16"/>
    <p:sldId id="2007577344" r:id="rId17"/>
    <p:sldId id="2007577345" r:id="rId18"/>
    <p:sldId id="2007577346" r:id="rId19"/>
    <p:sldId id="2007577347" r:id="rId20"/>
    <p:sldId id="2007577343" r:id="rId21"/>
    <p:sldId id="2007577348" r:id="rId22"/>
    <p:sldId id="2007577342" r:id="rId23"/>
    <p:sldId id="2007577322" r:id="rId24"/>
    <p:sldId id="2007577349" r:id="rId25"/>
    <p:sldId id="2007577274" r:id="rId26"/>
    <p:sldId id="2007577326" r:id="rId27"/>
    <p:sldId id="2007577356" r:id="rId28"/>
    <p:sldId id="2007577353" r:id="rId29"/>
    <p:sldId id="2007577354" r:id="rId30"/>
    <p:sldId id="2007577355" r:id="rId31"/>
    <p:sldId id="2007577357" r:id="rId32"/>
    <p:sldId id="2007577358" r:id="rId33"/>
    <p:sldId id="2007577359" r:id="rId34"/>
    <p:sldId id="2007577366" r:id="rId35"/>
    <p:sldId id="2007577298" r:id="rId36"/>
    <p:sldId id="2007577273" r:id="rId37"/>
    <p:sldId id="2007577360" r:id="rId38"/>
    <p:sldId id="2007577363" r:id="rId39"/>
    <p:sldId id="2007577361" r:id="rId40"/>
    <p:sldId id="2007577362" r:id="rId41"/>
    <p:sldId id="2007577364" r:id="rId42"/>
    <p:sldId id="2007577365" r:id="rId43"/>
    <p:sldId id="2007577350" r:id="rId44"/>
    <p:sldId id="2007577335" r:id="rId45"/>
    <p:sldId id="2007577367" r:id="rId46"/>
    <p:sldId id="2007577368" r:id="rId47"/>
    <p:sldId id="2007577351" r:id="rId48"/>
    <p:sldId id="2007577352" r:id="rId49"/>
    <p:sldId id="2007577310" r:id="rId50"/>
  </p:sldIdLst>
  <p:sldSz cx="12192000" cy="6858000"/>
  <p:notesSz cx="6858000" cy="9144000"/>
  <p:custDataLst>
    <p:tags r:id="rId5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5E67"/>
    <a:srgbClr val="C81623"/>
    <a:srgbClr val="6E6E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87330" autoAdjust="0"/>
  </p:normalViewPr>
  <p:slideViewPr>
    <p:cSldViewPr snapToGrid="0" showGuides="1">
      <p:cViewPr varScale="1">
        <p:scale>
          <a:sx n="71" d="100"/>
          <a:sy n="71" d="100"/>
        </p:scale>
        <p:origin x="76" y="40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68"/>
    </p:cViewPr>
  </p:sorterViewPr>
  <p:notesViewPr>
    <p:cSldViewPr snapToGrid="0" showGuides="1">
      <p:cViewPr varScale="1">
        <p:scale>
          <a:sx n="98" d="100"/>
          <a:sy n="98" d="100"/>
        </p:scale>
        <p:origin x="3524" y="4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media/image1.jpg>
</file>

<file path=ppt/media/image13.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2580F8-1E1D-4BB3-B344-59280A90D589}" type="datetimeFigureOut">
              <a:rPr lang="zh-CN" altLang="en-US" smtClean="0"/>
              <a:t>2022/6/26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D5E331-3811-4993-BAA3-C4421D73AF36}" type="slidenum">
              <a:rPr lang="zh-CN" altLang="en-US" smtClean="0"/>
              <a:t>‹#›</a:t>
            </a:fld>
            <a:endParaRPr lang="zh-CN" altLang="en-US"/>
          </a:p>
        </p:txBody>
      </p:sp>
    </p:spTree>
    <p:extLst>
      <p:ext uri="{BB962C8B-B14F-4D97-AF65-F5344CB8AC3E}">
        <p14:creationId xmlns:p14="http://schemas.microsoft.com/office/powerpoint/2010/main" val="1454961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本节主要介绍</a:t>
            </a:r>
            <a:r>
              <a:rPr lang="en-US" altLang="zh-CN" dirty="0"/>
              <a:t>《</a:t>
            </a:r>
            <a:r>
              <a:rPr lang="zh-CN" altLang="en-US" dirty="0"/>
              <a:t>国际金融学</a:t>
            </a:r>
            <a:r>
              <a:rPr lang="en-US" altLang="zh-CN" dirty="0"/>
              <a:t>》</a:t>
            </a:r>
            <a:r>
              <a:rPr lang="zh-CN" altLang="en-US" dirty="0"/>
              <a:t>第</a:t>
            </a:r>
            <a:r>
              <a:rPr lang="en-US" altLang="zh-CN" dirty="0"/>
              <a:t>6-10</a:t>
            </a:r>
            <a:r>
              <a:rPr lang="zh-CN" altLang="en-US" dirty="0"/>
              <a:t>章，其中</a:t>
            </a:r>
            <a:r>
              <a:rPr lang="en-US" altLang="zh-CN" dirty="0"/>
              <a:t>6-9</a:t>
            </a:r>
            <a:r>
              <a:rPr lang="zh-CN" altLang="en-US" dirty="0"/>
              <a:t>章重要性低于前</a:t>
            </a:r>
            <a:r>
              <a:rPr lang="en-US" altLang="zh-CN" dirty="0"/>
              <a:t>5</a:t>
            </a:r>
            <a:r>
              <a:rPr lang="zh-CN" altLang="en-US" dirty="0"/>
              <a:t>章，第</a:t>
            </a:r>
            <a:r>
              <a:rPr lang="en-US" altLang="zh-CN" dirty="0"/>
              <a:t>10</a:t>
            </a:r>
            <a:r>
              <a:rPr lang="zh-CN" altLang="en-US" dirty="0"/>
              <a:t>章为了解性质，可以不看</a:t>
            </a:r>
            <a:endParaRPr lang="en-US" altLang="zh-CN" dirty="0"/>
          </a:p>
          <a:p>
            <a:r>
              <a:rPr lang="zh-CN" altLang="en-US" sz="1200" dirty="0">
                <a:solidFill>
                  <a:srgbClr val="FF0000"/>
                </a:solidFill>
              </a:rPr>
              <a:t>以后的页码不特别强调均指奚君羊</a:t>
            </a:r>
            <a:r>
              <a:rPr lang="en-US" altLang="zh-CN" sz="1200" dirty="0">
                <a:solidFill>
                  <a:srgbClr val="FF0000"/>
                </a:solidFill>
              </a:rPr>
              <a:t>《</a:t>
            </a:r>
            <a:r>
              <a:rPr lang="zh-CN" altLang="en-US" sz="1200" dirty="0">
                <a:solidFill>
                  <a:srgbClr val="FF0000"/>
                </a:solidFill>
              </a:rPr>
              <a:t>国际金融学</a:t>
            </a:r>
            <a:r>
              <a:rPr lang="en-US" altLang="zh-CN" sz="1200" dirty="0">
                <a:solidFill>
                  <a:srgbClr val="FF0000"/>
                </a:solidFill>
              </a:rPr>
              <a:t>》</a:t>
            </a:r>
            <a:r>
              <a:rPr lang="zh-CN" altLang="en-US" sz="1200" dirty="0">
                <a:solidFill>
                  <a:srgbClr val="FF0000"/>
                </a:solidFill>
              </a:rPr>
              <a:t>第</a:t>
            </a:r>
            <a:r>
              <a:rPr lang="en-US" altLang="zh-CN" sz="1200" dirty="0">
                <a:solidFill>
                  <a:srgbClr val="FF0000"/>
                </a:solidFill>
              </a:rPr>
              <a:t>3</a:t>
            </a:r>
            <a:r>
              <a:rPr lang="zh-CN" altLang="en-US" sz="1200" dirty="0">
                <a:solidFill>
                  <a:srgbClr val="FF0000"/>
                </a:solidFill>
              </a:rPr>
              <a:t>版</a:t>
            </a:r>
            <a:endParaRPr lang="zh-CN" altLang="en-US" dirty="0"/>
          </a:p>
        </p:txBody>
      </p:sp>
      <p:sp>
        <p:nvSpPr>
          <p:cNvPr id="4" name="灯片编号占位符 3"/>
          <p:cNvSpPr>
            <a:spLocks noGrp="1"/>
          </p:cNvSpPr>
          <p:nvPr>
            <p:ph type="sldNum" sz="quarter" idx="5"/>
          </p:nvPr>
        </p:nvSpPr>
        <p:spPr/>
        <p:txBody>
          <a:bodyPr/>
          <a:lstStyle/>
          <a:p>
            <a:fld id="{46D5E331-3811-4993-BAA3-C4421D73AF36}" type="slidenum">
              <a:rPr lang="zh-CN" altLang="en-US" smtClean="0"/>
              <a:t>1</a:t>
            </a:fld>
            <a:endParaRPr lang="zh-CN" altLang="en-US"/>
          </a:p>
        </p:txBody>
      </p:sp>
    </p:spTree>
    <p:extLst>
      <p:ext uri="{BB962C8B-B14F-4D97-AF65-F5344CB8AC3E}">
        <p14:creationId xmlns:p14="http://schemas.microsoft.com/office/powerpoint/2010/main" val="22025433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6D5E331-3811-4993-BAA3-C4421D73AF36}" type="slidenum">
              <a:rPr lang="zh-CN" altLang="en-US" smtClean="0"/>
              <a:t>21</a:t>
            </a:fld>
            <a:endParaRPr lang="zh-CN" altLang="en-US"/>
          </a:p>
        </p:txBody>
      </p:sp>
    </p:spTree>
    <p:extLst>
      <p:ext uri="{BB962C8B-B14F-4D97-AF65-F5344CB8AC3E}">
        <p14:creationId xmlns:p14="http://schemas.microsoft.com/office/powerpoint/2010/main" val="3047063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6D5E331-3811-4993-BAA3-C4421D73AF36}" type="slidenum">
              <a:rPr lang="zh-CN" altLang="en-US" smtClean="0"/>
              <a:t>23</a:t>
            </a:fld>
            <a:endParaRPr lang="zh-CN" altLang="en-US"/>
          </a:p>
        </p:txBody>
      </p:sp>
    </p:spTree>
    <p:extLst>
      <p:ext uri="{BB962C8B-B14F-4D97-AF65-F5344CB8AC3E}">
        <p14:creationId xmlns:p14="http://schemas.microsoft.com/office/powerpoint/2010/main" val="9755962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6D5E331-3811-4993-BAA3-C4421D73AF36}" type="slidenum">
              <a:rPr lang="zh-CN" altLang="en-US" smtClean="0"/>
              <a:t>24</a:t>
            </a:fld>
            <a:endParaRPr lang="zh-CN" altLang="en-US"/>
          </a:p>
        </p:txBody>
      </p:sp>
    </p:spTree>
    <p:extLst>
      <p:ext uri="{BB962C8B-B14F-4D97-AF65-F5344CB8AC3E}">
        <p14:creationId xmlns:p14="http://schemas.microsoft.com/office/powerpoint/2010/main" val="22032374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3849D3E0-124D-4DFF-AE99-4EA4CC201DB4}"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25</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7585951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6D5E331-3811-4993-BAA3-C4421D73AF36}" type="slidenum">
              <a:rPr lang="zh-CN" altLang="en-US" smtClean="0"/>
              <a:t>26</a:t>
            </a:fld>
            <a:endParaRPr lang="zh-CN" altLang="en-US"/>
          </a:p>
        </p:txBody>
      </p:sp>
    </p:spTree>
    <p:extLst>
      <p:ext uri="{BB962C8B-B14F-4D97-AF65-F5344CB8AC3E}">
        <p14:creationId xmlns:p14="http://schemas.microsoft.com/office/powerpoint/2010/main" val="11643820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6D5E331-3811-4993-BAA3-C4421D73AF36}" type="slidenum">
              <a:rPr lang="zh-CN" altLang="en-US" smtClean="0"/>
              <a:t>27</a:t>
            </a:fld>
            <a:endParaRPr lang="zh-CN" altLang="en-US"/>
          </a:p>
        </p:txBody>
      </p:sp>
    </p:spTree>
    <p:extLst>
      <p:ext uri="{BB962C8B-B14F-4D97-AF65-F5344CB8AC3E}">
        <p14:creationId xmlns:p14="http://schemas.microsoft.com/office/powerpoint/2010/main" val="4065623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6D5E331-3811-4993-BAA3-C4421D73AF36}" type="slidenum">
              <a:rPr lang="zh-CN" altLang="en-US" smtClean="0"/>
              <a:t>28</a:t>
            </a:fld>
            <a:endParaRPr lang="zh-CN" altLang="en-US"/>
          </a:p>
        </p:txBody>
      </p:sp>
    </p:spTree>
    <p:extLst>
      <p:ext uri="{BB962C8B-B14F-4D97-AF65-F5344CB8AC3E}">
        <p14:creationId xmlns:p14="http://schemas.microsoft.com/office/powerpoint/2010/main" val="6795637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6D5E331-3811-4993-BAA3-C4421D73AF36}" type="slidenum">
              <a:rPr lang="zh-CN" altLang="en-US" smtClean="0"/>
              <a:t>29</a:t>
            </a:fld>
            <a:endParaRPr lang="zh-CN" altLang="en-US"/>
          </a:p>
        </p:txBody>
      </p:sp>
    </p:spTree>
    <p:extLst>
      <p:ext uri="{BB962C8B-B14F-4D97-AF65-F5344CB8AC3E}">
        <p14:creationId xmlns:p14="http://schemas.microsoft.com/office/powerpoint/2010/main" val="22990572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6D5E331-3811-4993-BAA3-C4421D73AF36}" type="slidenum">
              <a:rPr lang="zh-CN" altLang="en-US" smtClean="0"/>
              <a:t>30</a:t>
            </a:fld>
            <a:endParaRPr lang="zh-CN" altLang="en-US"/>
          </a:p>
        </p:txBody>
      </p:sp>
    </p:spTree>
    <p:extLst>
      <p:ext uri="{BB962C8B-B14F-4D97-AF65-F5344CB8AC3E}">
        <p14:creationId xmlns:p14="http://schemas.microsoft.com/office/powerpoint/2010/main" val="13417433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31</a:t>
            </a:fld>
            <a:endParaRPr lang="zh-CN" altLang="en-US" dirty="0"/>
          </a:p>
        </p:txBody>
      </p:sp>
    </p:spTree>
    <p:extLst>
      <p:ext uri="{BB962C8B-B14F-4D97-AF65-F5344CB8AC3E}">
        <p14:creationId xmlns:p14="http://schemas.microsoft.com/office/powerpoint/2010/main" val="1636197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34648161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32</a:t>
            </a:fld>
            <a:endParaRPr lang="zh-CN" altLang="en-US" dirty="0"/>
          </a:p>
        </p:txBody>
      </p:sp>
    </p:spTree>
    <p:extLst>
      <p:ext uri="{BB962C8B-B14F-4D97-AF65-F5344CB8AC3E}">
        <p14:creationId xmlns:p14="http://schemas.microsoft.com/office/powerpoint/2010/main" val="39554882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33</a:t>
            </a:fld>
            <a:endParaRPr lang="zh-CN" altLang="en-US" dirty="0"/>
          </a:p>
        </p:txBody>
      </p:sp>
    </p:spTree>
    <p:extLst>
      <p:ext uri="{BB962C8B-B14F-4D97-AF65-F5344CB8AC3E}">
        <p14:creationId xmlns:p14="http://schemas.microsoft.com/office/powerpoint/2010/main" val="26792520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34</a:t>
            </a:fld>
            <a:endParaRPr lang="zh-CN" altLang="en-US" dirty="0"/>
          </a:p>
        </p:txBody>
      </p:sp>
    </p:spTree>
    <p:extLst>
      <p:ext uri="{BB962C8B-B14F-4D97-AF65-F5344CB8AC3E}">
        <p14:creationId xmlns:p14="http://schemas.microsoft.com/office/powerpoint/2010/main" val="31986388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3849D3E0-124D-4DFF-AE99-4EA4CC201DB4}"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35</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16219727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36</a:t>
            </a:fld>
            <a:endParaRPr lang="zh-CN" altLang="en-US" dirty="0"/>
          </a:p>
        </p:txBody>
      </p:sp>
    </p:spTree>
    <p:extLst>
      <p:ext uri="{BB962C8B-B14F-4D97-AF65-F5344CB8AC3E}">
        <p14:creationId xmlns:p14="http://schemas.microsoft.com/office/powerpoint/2010/main" val="7351456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37</a:t>
            </a:fld>
            <a:endParaRPr lang="zh-CN" altLang="en-US" dirty="0"/>
          </a:p>
        </p:txBody>
      </p:sp>
    </p:spTree>
    <p:extLst>
      <p:ext uri="{BB962C8B-B14F-4D97-AF65-F5344CB8AC3E}">
        <p14:creationId xmlns:p14="http://schemas.microsoft.com/office/powerpoint/2010/main" val="841477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38</a:t>
            </a:fld>
            <a:endParaRPr lang="zh-CN" altLang="en-US" dirty="0"/>
          </a:p>
        </p:txBody>
      </p:sp>
    </p:spTree>
    <p:extLst>
      <p:ext uri="{BB962C8B-B14F-4D97-AF65-F5344CB8AC3E}">
        <p14:creationId xmlns:p14="http://schemas.microsoft.com/office/powerpoint/2010/main" val="9419710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39</a:t>
            </a:fld>
            <a:endParaRPr lang="zh-CN" altLang="en-US" dirty="0"/>
          </a:p>
        </p:txBody>
      </p:sp>
    </p:spTree>
    <p:extLst>
      <p:ext uri="{BB962C8B-B14F-4D97-AF65-F5344CB8AC3E}">
        <p14:creationId xmlns:p14="http://schemas.microsoft.com/office/powerpoint/2010/main" val="19315471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40</a:t>
            </a:fld>
            <a:endParaRPr lang="zh-CN" altLang="en-US" dirty="0"/>
          </a:p>
        </p:txBody>
      </p:sp>
    </p:spTree>
    <p:extLst>
      <p:ext uri="{BB962C8B-B14F-4D97-AF65-F5344CB8AC3E}">
        <p14:creationId xmlns:p14="http://schemas.microsoft.com/office/powerpoint/2010/main" val="12568801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41</a:t>
            </a:fld>
            <a:endParaRPr lang="zh-CN" altLang="en-US" dirty="0"/>
          </a:p>
        </p:txBody>
      </p:sp>
    </p:spTree>
    <p:extLst>
      <p:ext uri="{BB962C8B-B14F-4D97-AF65-F5344CB8AC3E}">
        <p14:creationId xmlns:p14="http://schemas.microsoft.com/office/powerpoint/2010/main" val="30717179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3849D3E0-124D-4DFF-AE99-4EA4CC201DB4}"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32146526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42</a:t>
            </a:fld>
            <a:endParaRPr lang="zh-CN" altLang="en-US" dirty="0"/>
          </a:p>
        </p:txBody>
      </p:sp>
    </p:spTree>
    <p:extLst>
      <p:ext uri="{BB962C8B-B14F-4D97-AF65-F5344CB8AC3E}">
        <p14:creationId xmlns:p14="http://schemas.microsoft.com/office/powerpoint/2010/main" val="23411263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3849D3E0-124D-4DFF-AE99-4EA4CC201DB4}"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43</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35008446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44</a:t>
            </a:fld>
            <a:endParaRPr lang="zh-CN" altLang="en-US" dirty="0"/>
          </a:p>
        </p:txBody>
      </p:sp>
    </p:spTree>
    <p:extLst>
      <p:ext uri="{BB962C8B-B14F-4D97-AF65-F5344CB8AC3E}">
        <p14:creationId xmlns:p14="http://schemas.microsoft.com/office/powerpoint/2010/main" val="1207404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45</a:t>
            </a:fld>
            <a:endParaRPr lang="zh-CN" altLang="en-US" dirty="0"/>
          </a:p>
        </p:txBody>
      </p:sp>
    </p:spTree>
    <p:extLst>
      <p:ext uri="{BB962C8B-B14F-4D97-AF65-F5344CB8AC3E}">
        <p14:creationId xmlns:p14="http://schemas.microsoft.com/office/powerpoint/2010/main" val="39986532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46</a:t>
            </a:fld>
            <a:endParaRPr lang="zh-CN" altLang="en-US" dirty="0"/>
          </a:p>
        </p:txBody>
      </p:sp>
    </p:spTree>
    <p:extLst>
      <p:ext uri="{BB962C8B-B14F-4D97-AF65-F5344CB8AC3E}">
        <p14:creationId xmlns:p14="http://schemas.microsoft.com/office/powerpoint/2010/main" val="37110725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3849D3E0-124D-4DFF-AE99-4EA4CC201DB4}"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47</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188740575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国金</a:t>
            </a:r>
            <a:r>
              <a:rPr lang="en-US" altLang="zh-CN" dirty="0"/>
              <a:t>》</a:t>
            </a:r>
            <a:r>
              <a:rPr lang="zh-CN" altLang="en-US" dirty="0"/>
              <a:t>第</a:t>
            </a:r>
            <a:r>
              <a:rPr lang="en-US" altLang="zh-CN" dirty="0"/>
              <a:t>10</a:t>
            </a:r>
            <a:r>
              <a:rPr lang="zh-CN" altLang="en-US" dirty="0"/>
              <a:t>章要求：掌握这一页</a:t>
            </a:r>
            <a:r>
              <a:rPr lang="en-US" altLang="zh-CN" dirty="0"/>
              <a:t>PPT</a:t>
            </a:r>
            <a:r>
              <a:rPr lang="zh-CN" altLang="en-US" dirty="0"/>
              <a:t>就够了</a:t>
            </a:r>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48</a:t>
            </a:fld>
            <a:endParaRPr lang="zh-CN" altLang="en-US" dirty="0"/>
          </a:p>
        </p:txBody>
      </p:sp>
    </p:spTree>
    <p:extLst>
      <p:ext uri="{BB962C8B-B14F-4D97-AF65-F5344CB8AC3E}">
        <p14:creationId xmlns:p14="http://schemas.microsoft.com/office/powerpoint/2010/main" val="232660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4</a:t>
            </a:fld>
            <a:endParaRPr lang="zh-CN" altLang="en-US" dirty="0"/>
          </a:p>
        </p:txBody>
      </p:sp>
    </p:spTree>
    <p:extLst>
      <p:ext uri="{BB962C8B-B14F-4D97-AF65-F5344CB8AC3E}">
        <p14:creationId xmlns:p14="http://schemas.microsoft.com/office/powerpoint/2010/main" val="2914964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5</a:t>
            </a:fld>
            <a:endParaRPr lang="zh-CN" altLang="en-US" dirty="0"/>
          </a:p>
        </p:txBody>
      </p:sp>
    </p:spTree>
    <p:extLst>
      <p:ext uri="{BB962C8B-B14F-4D97-AF65-F5344CB8AC3E}">
        <p14:creationId xmlns:p14="http://schemas.microsoft.com/office/powerpoint/2010/main" val="15554070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6</a:t>
            </a:fld>
            <a:endParaRPr lang="zh-CN" altLang="en-US" dirty="0"/>
          </a:p>
        </p:txBody>
      </p:sp>
    </p:spTree>
    <p:extLst>
      <p:ext uri="{BB962C8B-B14F-4D97-AF65-F5344CB8AC3E}">
        <p14:creationId xmlns:p14="http://schemas.microsoft.com/office/powerpoint/2010/main" val="1573971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3849D3E0-124D-4DFF-AE99-4EA4CC201DB4}"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11969608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其中第</a:t>
            </a:r>
            <a:r>
              <a:rPr lang="en-US" altLang="zh-CN" dirty="0"/>
              <a:t>5</a:t>
            </a:r>
            <a:r>
              <a:rPr lang="zh-CN" altLang="en-US" dirty="0"/>
              <a:t>节人民币汇率制度的演变部分自行了解</a:t>
            </a:r>
          </a:p>
        </p:txBody>
      </p:sp>
      <p:sp>
        <p:nvSpPr>
          <p:cNvPr id="4" name="灯片编号占位符 3"/>
          <p:cNvSpPr>
            <a:spLocks noGrp="1"/>
          </p:cNvSpPr>
          <p:nvPr>
            <p:ph type="sldNum" sz="quarter" idx="5"/>
          </p:nvPr>
        </p:nvSpPr>
        <p:spPr/>
        <p:txBody>
          <a:bodyPr/>
          <a:lstStyle/>
          <a:p>
            <a:fld id="{46D5E331-3811-4993-BAA3-C4421D73AF36}" type="slidenum">
              <a:rPr lang="zh-CN" altLang="en-US" smtClean="0"/>
              <a:t>8</a:t>
            </a:fld>
            <a:endParaRPr lang="zh-CN" altLang="en-US"/>
          </a:p>
        </p:txBody>
      </p:sp>
    </p:spTree>
    <p:extLst>
      <p:ext uri="{BB962C8B-B14F-4D97-AF65-F5344CB8AC3E}">
        <p14:creationId xmlns:p14="http://schemas.microsoft.com/office/powerpoint/2010/main" val="36541553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蒙代尔</a:t>
            </a:r>
            <a:r>
              <a:rPr lang="en-US" altLang="zh-CN" dirty="0"/>
              <a:t>-</a:t>
            </a:r>
            <a:r>
              <a:rPr lang="zh-CN" altLang="en-US" dirty="0"/>
              <a:t>弗莱明模型最好能弄明白原理</a:t>
            </a:r>
          </a:p>
        </p:txBody>
      </p:sp>
      <p:sp>
        <p:nvSpPr>
          <p:cNvPr id="4" name="灯片编号占位符 3"/>
          <p:cNvSpPr>
            <a:spLocks noGrp="1"/>
          </p:cNvSpPr>
          <p:nvPr>
            <p:ph type="sldNum" sz="quarter" idx="5"/>
          </p:nvPr>
        </p:nvSpPr>
        <p:spPr/>
        <p:txBody>
          <a:bodyPr/>
          <a:lstStyle/>
          <a:p>
            <a:fld id="{46D5E331-3811-4993-BAA3-C4421D73AF36}" type="slidenum">
              <a:rPr lang="zh-CN" altLang="en-US" smtClean="0"/>
              <a:t>16</a:t>
            </a:fld>
            <a:endParaRPr lang="zh-CN" altLang="en-US"/>
          </a:p>
        </p:txBody>
      </p:sp>
    </p:spTree>
    <p:extLst>
      <p:ext uri="{BB962C8B-B14F-4D97-AF65-F5344CB8AC3E}">
        <p14:creationId xmlns:p14="http://schemas.microsoft.com/office/powerpoint/2010/main" val="23107153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椭圆 4"/>
          <p:cNvSpPr/>
          <p:nvPr userDrawn="1"/>
        </p:nvSpPr>
        <p:spPr>
          <a:xfrm>
            <a:off x="348792" y="509047"/>
            <a:ext cx="650449" cy="64102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a:off x="-341909" y="2184359"/>
            <a:ext cx="650449" cy="64102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userDrawn="1"/>
        </p:nvSpPr>
        <p:spPr>
          <a:xfrm rot="17959446">
            <a:off x="23567" y="5770775"/>
            <a:ext cx="650449" cy="64102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userDrawn="1"/>
        </p:nvSpPr>
        <p:spPr>
          <a:xfrm rot="17959446">
            <a:off x="372359" y="6091286"/>
            <a:ext cx="650449" cy="64102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80774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竖排标题与文本">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CEEFBF5D-C2EF-4284-82E2-641BE2BA6122}"/>
              </a:ext>
            </a:extLst>
          </p:cNvPr>
          <p:cNvSpPr/>
          <p:nvPr userDrawn="1"/>
        </p:nvSpPr>
        <p:spPr>
          <a:xfrm>
            <a:off x="3231930" y="201693"/>
            <a:ext cx="8958735" cy="566296"/>
          </a:xfrm>
          <a:prstGeom prst="rect">
            <a:avLst/>
          </a:prstGeom>
          <a:solidFill>
            <a:srgbClr val="C81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943" fontAlgn="base">
              <a:spcBef>
                <a:spcPct val="0"/>
              </a:spcBef>
              <a:spcAft>
                <a:spcPct val="0"/>
              </a:spcAft>
            </a:pPr>
            <a:endParaRPr lang="zh-CN" altLang="en-US" sz="1898" dirty="0">
              <a:solidFill>
                <a:prstClr val="white"/>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8" name="矩形 7">
            <a:extLst>
              <a:ext uri="{FF2B5EF4-FFF2-40B4-BE49-F238E27FC236}">
                <a16:creationId xmlns:a16="http://schemas.microsoft.com/office/drawing/2014/main" id="{A35FAB91-3534-4106-8453-292A6B675D3F}"/>
              </a:ext>
            </a:extLst>
          </p:cNvPr>
          <p:cNvSpPr/>
          <p:nvPr userDrawn="1"/>
        </p:nvSpPr>
        <p:spPr>
          <a:xfrm>
            <a:off x="1340" y="201693"/>
            <a:ext cx="240922" cy="566296"/>
          </a:xfrm>
          <a:prstGeom prst="rect">
            <a:avLst/>
          </a:prstGeom>
          <a:solidFill>
            <a:srgbClr val="C81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943" fontAlgn="base">
              <a:spcBef>
                <a:spcPct val="0"/>
              </a:spcBef>
              <a:spcAft>
                <a:spcPct val="0"/>
              </a:spcAft>
            </a:pPr>
            <a:endParaRPr lang="zh-CN" altLang="en-US" sz="1898" dirty="0">
              <a:solidFill>
                <a:prstClr val="white"/>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矩形 8">
            <a:extLst>
              <a:ext uri="{FF2B5EF4-FFF2-40B4-BE49-F238E27FC236}">
                <a16:creationId xmlns:a16="http://schemas.microsoft.com/office/drawing/2014/main" id="{9FB0B724-46A6-43A2-9FE6-FC41DA5DFC33}"/>
              </a:ext>
            </a:extLst>
          </p:cNvPr>
          <p:cNvSpPr/>
          <p:nvPr userDrawn="1"/>
        </p:nvSpPr>
        <p:spPr>
          <a:xfrm>
            <a:off x="273997" y="201693"/>
            <a:ext cx="64153" cy="566296"/>
          </a:xfrm>
          <a:prstGeom prst="rect">
            <a:avLst/>
          </a:prstGeom>
          <a:solidFill>
            <a:srgbClr val="C81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943" fontAlgn="base">
              <a:spcBef>
                <a:spcPct val="0"/>
              </a:spcBef>
              <a:spcAft>
                <a:spcPct val="0"/>
              </a:spcAft>
            </a:pPr>
            <a:endParaRPr lang="zh-CN" altLang="en-US" sz="1898" dirty="0">
              <a:solidFill>
                <a:prstClr val="white">
                  <a:lumMod val="65000"/>
                </a:prst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0" name="矩形 9">
            <a:extLst>
              <a:ext uri="{FF2B5EF4-FFF2-40B4-BE49-F238E27FC236}">
                <a16:creationId xmlns:a16="http://schemas.microsoft.com/office/drawing/2014/main" id="{F0846775-042F-4895-BC6E-BCDA79B8BB52}"/>
              </a:ext>
            </a:extLst>
          </p:cNvPr>
          <p:cNvSpPr/>
          <p:nvPr userDrawn="1"/>
        </p:nvSpPr>
        <p:spPr>
          <a:xfrm>
            <a:off x="1341" y="6635309"/>
            <a:ext cx="12189324" cy="85611"/>
          </a:xfrm>
          <a:prstGeom prst="rect">
            <a:avLst/>
          </a:prstGeom>
          <a:solidFill>
            <a:srgbClr val="C81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943" fontAlgn="base">
              <a:spcBef>
                <a:spcPct val="0"/>
              </a:spcBef>
              <a:spcAft>
                <a:spcPct val="0"/>
              </a:spcAft>
            </a:pPr>
            <a:endParaRPr lang="zh-CN" altLang="en-US" sz="1898" dirty="0">
              <a:solidFill>
                <a:prstClr val="white"/>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 name="文本框 1">
            <a:extLst>
              <a:ext uri="{FF2B5EF4-FFF2-40B4-BE49-F238E27FC236}">
                <a16:creationId xmlns:a16="http://schemas.microsoft.com/office/drawing/2014/main" id="{4DBE8C0F-AD2C-4DEA-A9ED-8C80BD4E4CF3}"/>
              </a:ext>
            </a:extLst>
          </p:cNvPr>
          <p:cNvSpPr txBox="1"/>
          <p:nvPr userDrawn="1"/>
        </p:nvSpPr>
        <p:spPr>
          <a:xfrm>
            <a:off x="0" y="6300000"/>
            <a:ext cx="805698" cy="369332"/>
          </a:xfrm>
          <a:prstGeom prst="rect">
            <a:avLst/>
          </a:prstGeom>
          <a:noFill/>
        </p:spPr>
        <p:txBody>
          <a:bodyPr wrap="square" rtlCol="0">
            <a:spAutoFit/>
          </a:bodyPr>
          <a:lstStyle/>
          <a:p>
            <a:fld id="{D93BD7A0-17CC-45A2-A757-4FA7EE8F8598}" type="slidenum">
              <a:rPr lang="zh-CN" altLang="en-US" smtClean="0"/>
              <a:t>‹#›</a:t>
            </a:fld>
            <a:r>
              <a:rPr lang="en-US" altLang="zh-CN" dirty="0"/>
              <a:t>/49</a:t>
            </a:r>
            <a:endParaRPr lang="zh-CN" altLang="en-US" dirty="0"/>
          </a:p>
        </p:txBody>
      </p:sp>
    </p:spTree>
    <p:extLst>
      <p:ext uri="{BB962C8B-B14F-4D97-AF65-F5344CB8AC3E}">
        <p14:creationId xmlns:p14="http://schemas.microsoft.com/office/powerpoint/2010/main" val="489502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759218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B32875D-AA7C-4C9C-A7E7-0849652374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0780DBB-A27D-4A9B-845F-33054D25B1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FF90EAE-4AB9-45C2-9FB5-A64F15A76F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a:extLst>
              <a:ext uri="{FF2B5EF4-FFF2-40B4-BE49-F238E27FC236}">
                <a16:creationId xmlns:a16="http://schemas.microsoft.com/office/drawing/2014/main" id="{23D75F09-D145-434E-B299-C4A92CBDE9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6A965F6-280A-4657-8CD8-A235CD8C65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1244177305"/>
      </p:ext>
    </p:extLst>
  </p:cSld>
  <p:clrMap bg1="lt1" tx1="dk1" bg2="lt2" tx2="dk2" accent1="accent1" accent2="accent2" accent3="accent3" accent4="accent4" accent5="accent5" accent6="accent6" hlink="hlink" folHlink="folHlink"/>
  <p:sldLayoutIdLst>
    <p:sldLayoutId id="2147483660" r:id="rId1"/>
    <p:sldLayoutId id="2147483678" r:id="rId2"/>
    <p:sldLayoutId id="2147483679"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4.xml"/><Relationship Id="rId7" Type="http://schemas.openxmlformats.org/officeDocument/2006/relationships/notesSlide" Target="../notesSlides/notesSlide1.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1.xml"/><Relationship Id="rId5" Type="http://schemas.openxmlformats.org/officeDocument/2006/relationships/tags" Target="../tags/tag6.xml"/><Relationship Id="rId4" Type="http://schemas.openxmlformats.org/officeDocument/2006/relationships/tags" Target="../tags/tag5.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6.emf"/><Relationship Id="rId4" Type="http://schemas.openxmlformats.org/officeDocument/2006/relationships/image" Target="../media/image5.emf"/></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1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5" Type="http://schemas.openxmlformats.org/officeDocument/2006/relationships/slideLayout" Target="../slideLayouts/slideLayout1.xml"/><Relationship Id="rId4" Type="http://schemas.openxmlformats.org/officeDocument/2006/relationships/tags" Target="../tags/tag10.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24"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EC714C0D-2C29-46A2-A557-81E496738A85}"/>
              </a:ext>
            </a:extLst>
          </p:cNvPr>
          <p:cNvSpPr txBox="1"/>
          <p:nvPr>
            <p:custDataLst>
              <p:tags r:id="rId1"/>
            </p:custDataLst>
          </p:nvPr>
        </p:nvSpPr>
        <p:spPr>
          <a:xfrm>
            <a:off x="1577402" y="2606313"/>
            <a:ext cx="9263269" cy="830997"/>
          </a:xfrm>
          <a:prstGeom prst="rect">
            <a:avLst/>
          </a:prstGeom>
          <a:noFill/>
        </p:spPr>
        <p:txBody>
          <a:bodyPr vert="horz" wrap="square" rtlCol="0">
            <a:spAutoFit/>
          </a:bodyPr>
          <a:lstStyle>
            <a:defPPr>
              <a:defRPr lang="zh-CN"/>
            </a:defPPr>
            <a:lvl1pPr algn="ctr">
              <a:defRPr sz="8000">
                <a:solidFill>
                  <a:schemeClr val="bg1"/>
                </a:solidFill>
                <a:latin typeface="字魂35号-经典雅黑" panose="02000000000000000000" pitchFamily="2" charset="-122"/>
                <a:ea typeface="字魂35号-经典雅黑" panose="02000000000000000000" pitchFamily="2" charset="-122"/>
              </a:defRPr>
            </a:lvl1pPr>
          </a:lstStyle>
          <a:p>
            <a:r>
              <a:rPr lang="en-US" altLang="zh-CN" sz="4800" dirty="0"/>
              <a:t>Course12</a:t>
            </a:r>
            <a:r>
              <a:rPr lang="zh-CN" altLang="en-US" sz="4800" dirty="0"/>
              <a:t>：</a:t>
            </a:r>
            <a:r>
              <a:rPr lang="en-US" altLang="zh-CN" sz="4800" dirty="0"/>
              <a:t>《</a:t>
            </a:r>
            <a:r>
              <a:rPr lang="zh-CN" altLang="en-US" sz="4800" dirty="0"/>
              <a:t>国金</a:t>
            </a:r>
            <a:r>
              <a:rPr lang="en-US" altLang="zh-CN" sz="4800" dirty="0"/>
              <a:t>》CH6-CH10</a:t>
            </a:r>
            <a:endParaRPr lang="zh-CN" altLang="en-US" sz="4800" dirty="0"/>
          </a:p>
        </p:txBody>
      </p:sp>
      <p:sp>
        <p:nvSpPr>
          <p:cNvPr id="3" name="PA_文本框 27"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632E8646-0086-47C9-986A-3F1B42B84C35}"/>
              </a:ext>
            </a:extLst>
          </p:cNvPr>
          <p:cNvSpPr txBox="1"/>
          <p:nvPr>
            <p:custDataLst>
              <p:tags r:id="rId2"/>
            </p:custDataLst>
          </p:nvPr>
        </p:nvSpPr>
        <p:spPr>
          <a:xfrm>
            <a:off x="4478580" y="4563261"/>
            <a:ext cx="3042308" cy="369332"/>
          </a:xfrm>
          <a:prstGeom prst="rect">
            <a:avLst/>
          </a:prstGeom>
          <a:noFill/>
        </p:spPr>
        <p:txBody>
          <a:bodyPr vert="horz" wrap="square" rtlCol="0">
            <a:spAutoFit/>
          </a:bodyPr>
          <a:lstStyle/>
          <a:p>
            <a:pPr algn="dist"/>
            <a:r>
              <a:rPr lang="zh-CN" altLang="en-US" dirty="0">
                <a:solidFill>
                  <a:schemeClr val="bg1"/>
                </a:solidFill>
                <a:latin typeface="字魂35号-经典雅黑" panose="02000000000000000000" pitchFamily="2" charset="-122"/>
                <a:ea typeface="字魂35号-经典雅黑" panose="02000000000000000000" pitchFamily="2" charset="-122"/>
              </a:rPr>
              <a:t>上海财经大学</a:t>
            </a:r>
          </a:p>
        </p:txBody>
      </p:sp>
      <p:sp>
        <p:nvSpPr>
          <p:cNvPr id="5" name="PA_文本框 29"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E9A6C29D-06CC-4903-8ED1-E768C3E43D6C}"/>
              </a:ext>
            </a:extLst>
          </p:cNvPr>
          <p:cNvSpPr txBox="1"/>
          <p:nvPr>
            <p:custDataLst>
              <p:tags r:id="rId3"/>
            </p:custDataLst>
          </p:nvPr>
        </p:nvSpPr>
        <p:spPr>
          <a:xfrm>
            <a:off x="5282641" y="5538207"/>
            <a:ext cx="1626718" cy="369332"/>
          </a:xfrm>
          <a:prstGeom prst="rect">
            <a:avLst/>
          </a:prstGeom>
          <a:noFill/>
        </p:spPr>
        <p:txBody>
          <a:bodyPr vert="horz" wrap="square" rtlCol="0">
            <a:spAutoFit/>
          </a:bodyPr>
          <a:lstStyle/>
          <a:p>
            <a:r>
              <a:rPr lang="zh-CN" altLang="en-US" dirty="0">
                <a:solidFill>
                  <a:schemeClr val="bg1"/>
                </a:solidFill>
                <a:latin typeface="字魂35号-经典雅黑" panose="02000000000000000000" pitchFamily="2" charset="-122"/>
                <a:ea typeface="字魂35号-经典雅黑" panose="02000000000000000000" pitchFamily="2" charset="-122"/>
              </a:rPr>
              <a:t>授课人 ：</a:t>
            </a:r>
            <a:r>
              <a:rPr lang="en-US" altLang="zh-CN" dirty="0">
                <a:solidFill>
                  <a:schemeClr val="bg1"/>
                </a:solidFill>
                <a:latin typeface="字魂35号-经典雅黑" panose="02000000000000000000" pitchFamily="2" charset="-122"/>
                <a:ea typeface="字魂35号-经典雅黑" panose="02000000000000000000" pitchFamily="2" charset="-122"/>
              </a:rPr>
              <a:t>Z</a:t>
            </a:r>
            <a:r>
              <a:rPr lang="zh-CN" altLang="en-US" dirty="0">
                <a:solidFill>
                  <a:schemeClr val="bg1"/>
                </a:solidFill>
                <a:latin typeface="字魂35号-经典雅黑" panose="02000000000000000000" pitchFamily="2" charset="-122"/>
                <a:ea typeface="字魂35号-经典雅黑" panose="02000000000000000000" pitchFamily="2" charset="-122"/>
              </a:rPr>
              <a:t>哥</a:t>
            </a:r>
            <a:endParaRPr lang="en-US" altLang="zh-CN" dirty="0">
              <a:solidFill>
                <a:schemeClr val="bg1"/>
              </a:solidFill>
              <a:latin typeface="字魂35号-经典雅黑" panose="02000000000000000000" pitchFamily="2" charset="-122"/>
              <a:ea typeface="字魂35号-经典雅黑" panose="02000000000000000000" pitchFamily="2" charset="-122"/>
            </a:endParaRPr>
          </a:p>
        </p:txBody>
      </p:sp>
      <p:sp>
        <p:nvSpPr>
          <p:cNvPr id="6" name="PA_任意多边形 30"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B55E0BB2-BD44-4997-B24B-E03827B90675}"/>
              </a:ext>
            </a:extLst>
          </p:cNvPr>
          <p:cNvSpPr/>
          <p:nvPr>
            <p:custDataLst>
              <p:tags r:id="rId4"/>
            </p:custDataLst>
          </p:nvPr>
        </p:nvSpPr>
        <p:spPr>
          <a:xfrm>
            <a:off x="3258757" y="4751582"/>
            <a:ext cx="1129553" cy="0"/>
          </a:xfrm>
          <a:custGeom>
            <a:avLst/>
            <a:gdLst>
              <a:gd name="connsiteX0" fmla="*/ 1129553 w 1129553"/>
              <a:gd name="connsiteY0" fmla="*/ 0 h 0"/>
              <a:gd name="connsiteX1" fmla="*/ 0 w 1129553"/>
              <a:gd name="connsiteY1" fmla="*/ 0 h 0"/>
            </a:gdLst>
            <a:ahLst/>
            <a:cxnLst>
              <a:cxn ang="0">
                <a:pos x="connsiteX0" y="connsiteY0"/>
              </a:cxn>
              <a:cxn ang="0">
                <a:pos x="connsiteX1" y="connsiteY1"/>
              </a:cxn>
            </a:cxnLst>
            <a:rect l="l" t="t" r="r" b="b"/>
            <a:pathLst>
              <a:path w="1129553">
                <a:moveTo>
                  <a:pt x="1129553" y="0"/>
                </a:move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字魂35号-经典雅黑" panose="02000000000000000000" pitchFamily="2" charset="-122"/>
              <a:ea typeface="字魂35号-经典雅黑" panose="02000000000000000000" pitchFamily="2" charset="-122"/>
            </a:endParaRPr>
          </a:p>
        </p:txBody>
      </p:sp>
      <p:sp>
        <p:nvSpPr>
          <p:cNvPr id="7" name="PA_任意多边形 31"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298F288F-D806-40A0-9306-CE46194E4514}"/>
              </a:ext>
            </a:extLst>
          </p:cNvPr>
          <p:cNvSpPr/>
          <p:nvPr>
            <p:custDataLst>
              <p:tags r:id="rId5"/>
            </p:custDataLst>
          </p:nvPr>
        </p:nvSpPr>
        <p:spPr>
          <a:xfrm>
            <a:off x="7566585" y="4751582"/>
            <a:ext cx="1129553" cy="0"/>
          </a:xfrm>
          <a:custGeom>
            <a:avLst/>
            <a:gdLst>
              <a:gd name="connsiteX0" fmla="*/ 1129553 w 1129553"/>
              <a:gd name="connsiteY0" fmla="*/ 0 h 0"/>
              <a:gd name="connsiteX1" fmla="*/ 0 w 1129553"/>
              <a:gd name="connsiteY1" fmla="*/ 0 h 0"/>
            </a:gdLst>
            <a:ahLst/>
            <a:cxnLst>
              <a:cxn ang="0">
                <a:pos x="connsiteX0" y="connsiteY0"/>
              </a:cxn>
              <a:cxn ang="0">
                <a:pos x="connsiteX1" y="connsiteY1"/>
              </a:cxn>
            </a:cxnLst>
            <a:rect l="l" t="t" r="r" b="b"/>
            <a:pathLst>
              <a:path w="1129553">
                <a:moveTo>
                  <a:pt x="1129553" y="0"/>
                </a:move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字魂35号-经典雅黑" panose="02000000000000000000" pitchFamily="2" charset="-122"/>
              <a:ea typeface="字魂35号-经典雅黑" panose="02000000000000000000" pitchFamily="2" charset="-122"/>
            </a:endParaRPr>
          </a:p>
        </p:txBody>
      </p:sp>
      <p:pic>
        <p:nvPicPr>
          <p:cNvPr id="9" name="图片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17856" y="729608"/>
            <a:ext cx="4752930" cy="2160423"/>
          </a:xfrm>
          <a:prstGeom prst="rect">
            <a:avLst/>
          </a:prstGeom>
        </p:spPr>
      </p:pic>
    </p:spTree>
    <p:extLst>
      <p:ext uri="{BB962C8B-B14F-4D97-AF65-F5344CB8AC3E}">
        <p14:creationId xmlns:p14="http://schemas.microsoft.com/office/powerpoint/2010/main" val="23909406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948264" y="250621"/>
            <a:ext cx="1723549"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固定汇率制</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FFAAD311-13AA-4915-AD5E-B82BBC951BD3}"/>
              </a:ext>
            </a:extLst>
          </p:cNvPr>
          <p:cNvSpPr txBox="1"/>
          <p:nvPr/>
        </p:nvSpPr>
        <p:spPr>
          <a:xfrm>
            <a:off x="425823" y="1047861"/>
            <a:ext cx="11340353" cy="5262979"/>
          </a:xfrm>
          <a:prstGeom prst="rect">
            <a:avLst/>
          </a:prstGeom>
          <a:noFill/>
        </p:spPr>
        <p:txBody>
          <a:bodyPr wrap="square" rtlCol="0">
            <a:spAutoFit/>
          </a:bodyPr>
          <a:lstStyle/>
          <a:p>
            <a:pPr algn="l"/>
            <a:r>
              <a:rPr lang="zh-CN" altLang="en-US" sz="2800" b="1" dirty="0"/>
              <a:t>美元化</a:t>
            </a:r>
            <a:r>
              <a:rPr lang="zh-CN" altLang="en-US" sz="2800" dirty="0"/>
              <a:t>：是一种“</a:t>
            </a:r>
            <a:r>
              <a:rPr lang="zh-CN" altLang="en-US" sz="2800" dirty="0">
                <a:solidFill>
                  <a:srgbClr val="FF0000"/>
                </a:solidFill>
              </a:rPr>
              <a:t>货币替代</a:t>
            </a:r>
            <a:r>
              <a:rPr lang="zh-CN" altLang="en-US" sz="2800" dirty="0"/>
              <a:t>”现象，可以以国内银行体系的</a:t>
            </a:r>
            <a:r>
              <a:rPr lang="zh-CN" altLang="en-US" sz="2800" dirty="0">
                <a:solidFill>
                  <a:srgbClr val="FF0000"/>
                </a:solidFill>
              </a:rPr>
              <a:t>外币存款与广义货币的比率</a:t>
            </a:r>
            <a:r>
              <a:rPr lang="zh-CN" altLang="en-US" sz="2800" dirty="0"/>
              <a:t>来衡量美元化程度。</a:t>
            </a:r>
            <a:endParaRPr lang="en-US" altLang="zh-CN" sz="2800" dirty="0"/>
          </a:p>
          <a:p>
            <a:pPr algn="l"/>
            <a:endParaRPr lang="en-US" altLang="zh-CN" sz="1400" dirty="0"/>
          </a:p>
          <a:p>
            <a:pPr algn="l"/>
            <a:r>
              <a:rPr lang="zh-CN" altLang="en-US" sz="2800" b="1" dirty="0"/>
              <a:t>优点</a:t>
            </a:r>
            <a:r>
              <a:rPr lang="zh-CN" altLang="en-US" sz="2800" dirty="0"/>
              <a:t>： ①有助于消除外汇风险，降低交易成本，促进贸易与投资发展；</a:t>
            </a:r>
            <a:endParaRPr lang="en-US" altLang="zh-CN" sz="2800" dirty="0"/>
          </a:p>
          <a:p>
            <a:pPr algn="l"/>
            <a:r>
              <a:rPr lang="zh-CN" altLang="en-US" sz="2800" dirty="0"/>
              <a:t>            ②有助于避免国际投机攻击；</a:t>
            </a:r>
            <a:endParaRPr lang="en-US" altLang="zh-CN" sz="2800" dirty="0"/>
          </a:p>
          <a:p>
            <a:r>
              <a:rPr lang="en-US" altLang="zh-CN" sz="2800" dirty="0"/>
              <a:t>            </a:t>
            </a:r>
            <a:r>
              <a:rPr lang="zh-CN" altLang="en-US" sz="2800" dirty="0"/>
              <a:t>③有助于约束政府行为，避免恶性通货膨胀发生；</a:t>
            </a:r>
            <a:endParaRPr lang="en-US" altLang="zh-CN" sz="2800" dirty="0"/>
          </a:p>
          <a:p>
            <a:pPr algn="l"/>
            <a:r>
              <a:rPr lang="en-US" altLang="zh-CN" sz="2800" dirty="0"/>
              <a:t>            </a:t>
            </a:r>
            <a:r>
              <a:rPr lang="zh-CN" altLang="en-US" sz="2800" dirty="0"/>
              <a:t>④有助于提高货币可信度，为长期融资提供保障。</a:t>
            </a:r>
            <a:endParaRPr lang="en-US" altLang="zh-CN" sz="2800" dirty="0"/>
          </a:p>
          <a:p>
            <a:pPr algn="l"/>
            <a:endParaRPr lang="en-US" altLang="zh-CN" sz="1400" dirty="0"/>
          </a:p>
          <a:p>
            <a:pPr algn="l"/>
            <a:r>
              <a:rPr lang="zh-CN" altLang="en-US" sz="2800" b="1" dirty="0"/>
              <a:t>缺点</a:t>
            </a:r>
            <a:r>
              <a:rPr lang="zh-CN" altLang="en-US" sz="2800" dirty="0"/>
              <a:t>： ①政府会损失大量货币发行收益（纸币发行收益</a:t>
            </a:r>
            <a:r>
              <a:rPr lang="en-US" altLang="zh-CN" sz="2800" dirty="0"/>
              <a:t>=</a:t>
            </a:r>
            <a:r>
              <a:rPr lang="zh-CN" altLang="en-US" sz="2800" dirty="0"/>
              <a:t>金属货币的发行收益</a:t>
            </a:r>
            <a:r>
              <a:rPr lang="en-US" altLang="zh-CN" sz="2800" dirty="0"/>
              <a:t>+</a:t>
            </a:r>
            <a:r>
              <a:rPr lang="zh-CN" altLang="en-US" sz="2800" dirty="0"/>
              <a:t>社会节约）；</a:t>
            </a:r>
            <a:endParaRPr lang="en-US" altLang="zh-CN" sz="2800" dirty="0"/>
          </a:p>
          <a:p>
            <a:pPr algn="l"/>
            <a:r>
              <a:rPr lang="en-US" altLang="zh-CN" sz="2800" dirty="0"/>
              <a:t>            </a:t>
            </a:r>
            <a:r>
              <a:rPr lang="zh-CN" altLang="en-US" sz="2800" dirty="0"/>
              <a:t>②丧失货币政策独立性；</a:t>
            </a:r>
            <a:endParaRPr lang="en-US" altLang="zh-CN" sz="2800" dirty="0"/>
          </a:p>
          <a:p>
            <a:r>
              <a:rPr lang="en-US" altLang="zh-CN" sz="2800" dirty="0"/>
              <a:t>            </a:t>
            </a:r>
            <a:r>
              <a:rPr lang="zh-CN" altLang="en-US" sz="2800" dirty="0"/>
              <a:t>③一国货币当局充当最后贷款人的资金来源受到了限制，削弱了银行体系的稳健性；</a:t>
            </a:r>
            <a:endParaRPr lang="en-US" altLang="zh-CN" sz="2800" dirty="0"/>
          </a:p>
        </p:txBody>
      </p:sp>
    </p:spTree>
    <p:extLst>
      <p:ext uri="{BB962C8B-B14F-4D97-AF65-F5344CB8AC3E}">
        <p14:creationId xmlns:p14="http://schemas.microsoft.com/office/powerpoint/2010/main" val="26838094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574765" y="250621"/>
            <a:ext cx="247054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固定</a:t>
            </a: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浮动汇率制</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E9DE213C-1E97-4902-8556-13B90964D612}"/>
              </a:ext>
            </a:extLst>
          </p:cNvPr>
          <p:cNvSpPr txBox="1"/>
          <p:nvPr/>
        </p:nvSpPr>
        <p:spPr>
          <a:xfrm>
            <a:off x="1062318" y="2951947"/>
            <a:ext cx="10067365" cy="954107"/>
          </a:xfrm>
          <a:prstGeom prst="rect">
            <a:avLst/>
          </a:prstGeom>
          <a:noFill/>
        </p:spPr>
        <p:txBody>
          <a:bodyPr wrap="square" rtlCol="0">
            <a:spAutoFit/>
          </a:bodyPr>
          <a:lstStyle/>
          <a:p>
            <a:pPr algn="l"/>
            <a:r>
              <a:rPr lang="en-US" altLang="zh-CN" sz="2800" dirty="0"/>
              <a:t>QUESTION</a:t>
            </a:r>
            <a:r>
              <a:rPr lang="zh-CN" altLang="en-US" sz="2800" dirty="0"/>
              <a:t>：一般而言，是在固定汇率制还是在浮动汇率制度下政府所持有的外汇储备数额更多？</a:t>
            </a:r>
          </a:p>
        </p:txBody>
      </p:sp>
    </p:spTree>
    <p:extLst>
      <p:ext uri="{BB962C8B-B14F-4D97-AF65-F5344CB8AC3E}">
        <p14:creationId xmlns:p14="http://schemas.microsoft.com/office/powerpoint/2010/main" val="3261922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948263"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浮动汇率制</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3" name="文本框 2">
            <a:extLst>
              <a:ext uri="{FF2B5EF4-FFF2-40B4-BE49-F238E27FC236}">
                <a16:creationId xmlns:a16="http://schemas.microsoft.com/office/drawing/2014/main" id="{52A4ADD0-FC00-43F5-BCB1-AC02AFE952C8}"/>
              </a:ext>
            </a:extLst>
          </p:cNvPr>
          <p:cNvSpPr txBox="1"/>
          <p:nvPr/>
        </p:nvSpPr>
        <p:spPr>
          <a:xfrm>
            <a:off x="708212" y="1326776"/>
            <a:ext cx="8802410" cy="3970318"/>
          </a:xfrm>
          <a:prstGeom prst="rect">
            <a:avLst/>
          </a:prstGeom>
          <a:noFill/>
        </p:spPr>
        <p:txBody>
          <a:bodyPr wrap="none" rtlCol="0">
            <a:spAutoFit/>
          </a:bodyPr>
          <a:lstStyle/>
          <a:p>
            <a:pPr algn="l"/>
            <a:r>
              <a:rPr lang="zh-CN" altLang="en-US" sz="2800" b="1" dirty="0"/>
              <a:t>浮动汇率制</a:t>
            </a:r>
            <a:r>
              <a:rPr lang="zh-CN" altLang="en-US" sz="2800" dirty="0"/>
              <a:t>：</a:t>
            </a:r>
            <a:endParaRPr lang="en-US" altLang="zh-CN" sz="2800" dirty="0"/>
          </a:p>
          <a:p>
            <a:pPr algn="l"/>
            <a:endParaRPr lang="en-US" altLang="zh-CN" sz="1400" dirty="0"/>
          </a:p>
          <a:p>
            <a:pPr algn="l"/>
            <a:r>
              <a:rPr lang="zh-CN" altLang="en-US" sz="2800" b="1" dirty="0"/>
              <a:t>优点</a:t>
            </a:r>
            <a:r>
              <a:rPr lang="zh-CN" altLang="en-US" sz="2800" dirty="0"/>
              <a:t>：①有助于发挥汇率对</a:t>
            </a:r>
            <a:r>
              <a:rPr lang="zh-CN" altLang="en-US" sz="2800" dirty="0">
                <a:solidFill>
                  <a:srgbClr val="FF0000"/>
                </a:solidFill>
              </a:rPr>
              <a:t>国际收支的自动调节作用</a:t>
            </a:r>
            <a:r>
              <a:rPr lang="zh-CN" altLang="en-US" sz="2800" dirty="0"/>
              <a:t>；</a:t>
            </a:r>
            <a:endParaRPr lang="en-US" altLang="zh-CN" sz="2800" dirty="0"/>
          </a:p>
          <a:p>
            <a:pPr algn="l"/>
            <a:r>
              <a:rPr lang="en-US" altLang="zh-CN" sz="2800" dirty="0"/>
              <a:t>           </a:t>
            </a:r>
            <a:r>
              <a:rPr lang="zh-CN" altLang="en-US" sz="2800" dirty="0"/>
              <a:t>②防止国际游资冲击，减少国际储备需求；</a:t>
            </a:r>
            <a:endParaRPr lang="en-US" altLang="zh-CN" sz="2800" dirty="0"/>
          </a:p>
          <a:p>
            <a:pPr algn="l"/>
            <a:r>
              <a:rPr lang="en-US" altLang="zh-CN" sz="2800" dirty="0"/>
              <a:t>           </a:t>
            </a:r>
            <a:r>
              <a:rPr lang="zh-CN" altLang="en-US" sz="2800" dirty="0"/>
              <a:t>③有利于国内经济政策尤其是货币政策独立性。</a:t>
            </a:r>
            <a:endParaRPr lang="en-US" altLang="zh-CN" sz="2800" dirty="0"/>
          </a:p>
          <a:p>
            <a:pPr algn="l"/>
            <a:endParaRPr lang="en-US" altLang="zh-CN" sz="1400" dirty="0"/>
          </a:p>
          <a:p>
            <a:pPr algn="l"/>
            <a:r>
              <a:rPr lang="zh-CN" altLang="en-US" sz="2800" b="1" dirty="0"/>
              <a:t>缺点</a:t>
            </a:r>
            <a:r>
              <a:rPr lang="zh-CN" altLang="en-US" sz="2800" dirty="0"/>
              <a:t>：①不利于国际贸易和投资的发展；</a:t>
            </a:r>
            <a:endParaRPr lang="en-US" altLang="zh-CN" sz="2800" dirty="0"/>
          </a:p>
          <a:p>
            <a:pPr algn="l"/>
            <a:r>
              <a:rPr lang="zh-CN" altLang="en-US" sz="2800" dirty="0"/>
              <a:t>           ②助长国际金融市场上的投机活动；</a:t>
            </a:r>
            <a:endParaRPr lang="en-US" altLang="zh-CN" sz="2800" dirty="0"/>
          </a:p>
          <a:p>
            <a:pPr algn="l"/>
            <a:r>
              <a:rPr lang="zh-CN" altLang="en-US" sz="2800" dirty="0"/>
              <a:t>           ③可能引发竞相贬值；</a:t>
            </a:r>
            <a:endParaRPr lang="en-US" altLang="zh-CN" sz="2800" dirty="0"/>
          </a:p>
          <a:p>
            <a:pPr algn="l"/>
            <a:r>
              <a:rPr lang="zh-CN" altLang="en-US" sz="2800" dirty="0"/>
              <a:t>           ④诱发通胀</a:t>
            </a:r>
          </a:p>
        </p:txBody>
      </p:sp>
    </p:spTree>
    <p:extLst>
      <p:ext uri="{BB962C8B-B14F-4D97-AF65-F5344CB8AC3E}">
        <p14:creationId xmlns:p14="http://schemas.microsoft.com/office/powerpoint/2010/main" val="1309940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948263"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最优货币区</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3" name="文本框 2">
            <a:extLst>
              <a:ext uri="{FF2B5EF4-FFF2-40B4-BE49-F238E27FC236}">
                <a16:creationId xmlns:a16="http://schemas.microsoft.com/office/drawing/2014/main" id="{CC8436D3-D3F4-42AF-AE32-503CA31A93FD}"/>
              </a:ext>
            </a:extLst>
          </p:cNvPr>
          <p:cNvSpPr txBox="1"/>
          <p:nvPr/>
        </p:nvSpPr>
        <p:spPr>
          <a:xfrm>
            <a:off x="515471" y="1443841"/>
            <a:ext cx="11161059" cy="3970318"/>
          </a:xfrm>
          <a:prstGeom prst="rect">
            <a:avLst/>
          </a:prstGeom>
          <a:noFill/>
        </p:spPr>
        <p:txBody>
          <a:bodyPr wrap="square" rtlCol="0">
            <a:spAutoFit/>
          </a:bodyPr>
          <a:lstStyle/>
          <a:p>
            <a:pPr algn="l"/>
            <a:r>
              <a:rPr lang="zh-CN" altLang="en-US" sz="2800" b="1" dirty="0"/>
              <a:t>最优货币区理论（</a:t>
            </a:r>
            <a:r>
              <a:rPr lang="en-US" altLang="zh-CN" sz="2800" b="1" dirty="0"/>
              <a:t>OCA</a:t>
            </a:r>
            <a:r>
              <a:rPr lang="zh-CN" altLang="en-US" sz="2800" dirty="0"/>
              <a:t>）：罗伯特</a:t>
            </a:r>
            <a:r>
              <a:rPr lang="en-US" altLang="zh-CN" sz="2800" dirty="0"/>
              <a:t>·</a:t>
            </a:r>
            <a:r>
              <a:rPr lang="zh-CN" altLang="en-US" sz="2800" dirty="0"/>
              <a:t>蒙代尔</a:t>
            </a:r>
            <a:endParaRPr lang="en-US" altLang="zh-CN" sz="2800" dirty="0"/>
          </a:p>
          <a:p>
            <a:r>
              <a:rPr lang="zh-CN" altLang="en-US" sz="2800" dirty="0"/>
              <a:t>蒙代尔主张使用</a:t>
            </a:r>
            <a:r>
              <a:rPr lang="zh-CN" altLang="en-US" sz="2800" dirty="0">
                <a:solidFill>
                  <a:srgbClr val="FF0000"/>
                </a:solidFill>
              </a:rPr>
              <a:t>生产要素流动性</a:t>
            </a:r>
            <a:r>
              <a:rPr lang="zh-CN" altLang="en-US" sz="2800" dirty="0"/>
              <a:t>作为确定最优货币区的标准。</a:t>
            </a:r>
            <a:endParaRPr lang="en-US" altLang="zh-CN" sz="2800" dirty="0"/>
          </a:p>
          <a:p>
            <a:endParaRPr lang="en-US" altLang="zh-CN" sz="1400" dirty="0"/>
          </a:p>
          <a:p>
            <a:r>
              <a:rPr lang="zh-CN" altLang="en-US" sz="2800" dirty="0"/>
              <a:t>麦金农主张使用</a:t>
            </a:r>
            <a:r>
              <a:rPr lang="zh-CN" altLang="en-US" sz="2800" dirty="0">
                <a:solidFill>
                  <a:srgbClr val="FF0000"/>
                </a:solidFill>
              </a:rPr>
              <a:t>经济开放度</a:t>
            </a:r>
            <a:r>
              <a:rPr lang="zh-CN" altLang="en-US" sz="2800" dirty="0"/>
              <a:t>（用贸易品和非贸易品的比率来衡量，贸易品所占比例越大，经济开放度越高）作为确定最优货币区的标准。</a:t>
            </a:r>
            <a:endParaRPr lang="en-US" altLang="zh-CN" sz="2800" dirty="0"/>
          </a:p>
          <a:p>
            <a:endParaRPr lang="en-US" altLang="zh-CN" sz="1400" dirty="0"/>
          </a:p>
          <a:p>
            <a:r>
              <a:rPr lang="zh-CN" altLang="en-US" sz="2800" dirty="0"/>
              <a:t>英格拉姆主张使用</a:t>
            </a:r>
            <a:r>
              <a:rPr lang="zh-CN" altLang="en-US" sz="2800" dirty="0">
                <a:solidFill>
                  <a:srgbClr val="FF0000"/>
                </a:solidFill>
              </a:rPr>
              <a:t>金融一体化程度</a:t>
            </a:r>
            <a:r>
              <a:rPr lang="zh-CN" altLang="en-US" sz="2800" dirty="0"/>
              <a:t>作为确定最优货币区的标准。</a:t>
            </a:r>
            <a:endParaRPr lang="en-US" altLang="zh-CN" sz="2800" dirty="0"/>
          </a:p>
          <a:p>
            <a:endParaRPr lang="en-US" altLang="zh-CN" sz="1400" dirty="0"/>
          </a:p>
          <a:p>
            <a:r>
              <a:rPr lang="zh-CN" altLang="en-US" sz="2800" dirty="0"/>
              <a:t>哈伯勒和弗莱明主张以</a:t>
            </a:r>
            <a:r>
              <a:rPr lang="zh-CN" altLang="en-US" sz="2800" dirty="0">
                <a:solidFill>
                  <a:srgbClr val="FF0000"/>
                </a:solidFill>
              </a:rPr>
              <a:t>通货膨胀率相近</a:t>
            </a:r>
            <a:r>
              <a:rPr lang="zh-CN" altLang="en-US" sz="2800" dirty="0"/>
              <a:t>作为确定最优货币区的标准。</a:t>
            </a:r>
            <a:endParaRPr lang="en-US" altLang="zh-CN" sz="2800" dirty="0"/>
          </a:p>
          <a:p>
            <a:endParaRPr lang="en-US" altLang="zh-CN" sz="1400" dirty="0"/>
          </a:p>
          <a:p>
            <a:r>
              <a:rPr lang="zh-CN" altLang="en-US" sz="2800" dirty="0"/>
              <a:t>凯南主张以</a:t>
            </a:r>
            <a:r>
              <a:rPr lang="zh-CN" altLang="en-US" sz="2800" dirty="0">
                <a:solidFill>
                  <a:srgbClr val="FF0000"/>
                </a:solidFill>
              </a:rPr>
              <a:t>产品多样化程度</a:t>
            </a:r>
            <a:r>
              <a:rPr lang="zh-CN" altLang="en-US" sz="2800" dirty="0"/>
              <a:t>作为确定最优货币区的标准。</a:t>
            </a:r>
            <a:endParaRPr lang="en-US" altLang="zh-CN" sz="2800" dirty="0"/>
          </a:p>
        </p:txBody>
      </p:sp>
    </p:spTree>
    <p:extLst>
      <p:ext uri="{BB962C8B-B14F-4D97-AF65-F5344CB8AC3E}">
        <p14:creationId xmlns:p14="http://schemas.microsoft.com/office/powerpoint/2010/main" val="33066735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955476" y="250621"/>
            <a:ext cx="1709122" cy="461665"/>
          </a:xfrm>
          <a:prstGeom prst="rect">
            <a:avLst/>
          </a:prstGeom>
          <a:noFill/>
        </p:spPr>
        <p:txBody>
          <a:bodyPr wrap="none" rtlCol="0">
            <a:spAutoFit/>
          </a:bodyPr>
          <a:lstStyle/>
          <a:p>
            <a:pPr algn="ctr" defTabSz="866943" fontAlgn="base">
              <a:spcBef>
                <a:spcPct val="0"/>
              </a:spcBef>
              <a:spcAft>
                <a:spcPct val="0"/>
              </a:spcAft>
            </a:pP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GG-LL</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模型</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FD3BCA20-BBD9-47D9-AA3A-5FA5D6EA9910}"/>
              </a:ext>
            </a:extLst>
          </p:cNvPr>
          <p:cNvSpPr txBox="1"/>
          <p:nvPr/>
        </p:nvSpPr>
        <p:spPr>
          <a:xfrm>
            <a:off x="502024" y="1047861"/>
            <a:ext cx="2262158" cy="523220"/>
          </a:xfrm>
          <a:prstGeom prst="rect">
            <a:avLst/>
          </a:prstGeom>
          <a:noFill/>
        </p:spPr>
        <p:txBody>
          <a:bodyPr wrap="none" rtlCol="0">
            <a:spAutoFit/>
          </a:bodyPr>
          <a:lstStyle/>
          <a:p>
            <a:pPr algn="l"/>
            <a:r>
              <a:rPr lang="en-US" altLang="zh-CN" sz="2800" dirty="0"/>
              <a:t>GG-LL</a:t>
            </a:r>
            <a:r>
              <a:rPr lang="zh-CN" altLang="en-US" sz="2800" dirty="0"/>
              <a:t>模型：</a:t>
            </a:r>
          </a:p>
        </p:txBody>
      </p:sp>
      <p:pic>
        <p:nvPicPr>
          <p:cNvPr id="4" name="图片 3">
            <a:extLst>
              <a:ext uri="{FF2B5EF4-FFF2-40B4-BE49-F238E27FC236}">
                <a16:creationId xmlns:a16="http://schemas.microsoft.com/office/drawing/2014/main" id="{09B139E6-B8FA-4FB2-A49D-652E752964B5}"/>
              </a:ext>
            </a:extLst>
          </p:cNvPr>
          <p:cNvPicPr>
            <a:picLocks noChangeAspect="1"/>
          </p:cNvPicPr>
          <p:nvPr/>
        </p:nvPicPr>
        <p:blipFill rotWithShape="1">
          <a:blip r:embed="rId3">
            <a:extLst>
              <a:ext uri="{28A0092B-C50C-407E-A947-70E740481C1C}">
                <a14:useLocalDpi xmlns:a14="http://schemas.microsoft.com/office/drawing/2010/main" val="0"/>
              </a:ext>
            </a:extLst>
          </a:blip>
          <a:srcRect l="30882" t="19215" r="3824" b="19084"/>
          <a:stretch/>
        </p:blipFill>
        <p:spPr>
          <a:xfrm>
            <a:off x="502024" y="1767298"/>
            <a:ext cx="5746376" cy="4072507"/>
          </a:xfrm>
          <a:prstGeom prst="rect">
            <a:avLst/>
          </a:prstGeom>
        </p:spPr>
      </p:pic>
      <p:sp>
        <p:nvSpPr>
          <p:cNvPr id="5" name="文本框 4">
            <a:extLst>
              <a:ext uri="{FF2B5EF4-FFF2-40B4-BE49-F238E27FC236}">
                <a16:creationId xmlns:a16="http://schemas.microsoft.com/office/drawing/2014/main" id="{B3CC29A0-6094-409B-807B-E42C0D91A245}"/>
              </a:ext>
            </a:extLst>
          </p:cNvPr>
          <p:cNvSpPr txBox="1"/>
          <p:nvPr/>
        </p:nvSpPr>
        <p:spPr>
          <a:xfrm>
            <a:off x="6248400" y="3041807"/>
            <a:ext cx="5983812" cy="1384995"/>
          </a:xfrm>
          <a:prstGeom prst="rect">
            <a:avLst/>
          </a:prstGeom>
          <a:noFill/>
        </p:spPr>
        <p:txBody>
          <a:bodyPr wrap="square" rtlCol="0">
            <a:spAutoFit/>
          </a:bodyPr>
          <a:lstStyle/>
          <a:p>
            <a:pPr algn="l"/>
            <a:r>
              <a:rPr lang="zh-CN" altLang="en-US" sz="2800" dirty="0"/>
              <a:t>若一国出口需求变动的幅度和频率加大，那么放弃汇率政策和货币政策的成本就会上升，即</a:t>
            </a:r>
            <a:r>
              <a:rPr lang="en-US" altLang="zh-CN" sz="2800" dirty="0"/>
              <a:t>LL</a:t>
            </a:r>
            <a:r>
              <a:rPr lang="zh-CN" altLang="en-US" sz="2800" dirty="0"/>
              <a:t>曲线右移。</a:t>
            </a:r>
          </a:p>
        </p:txBody>
      </p:sp>
    </p:spTree>
    <p:extLst>
      <p:ext uri="{BB962C8B-B14F-4D97-AF65-F5344CB8AC3E}">
        <p14:creationId xmlns:p14="http://schemas.microsoft.com/office/powerpoint/2010/main" val="1262989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420078" y="250621"/>
            <a:ext cx="277992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蒙代尔</a:t>
            </a: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弗莱明模型</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66F7B0CC-80D7-138A-7C7B-658538AC4F7D}"/>
              </a:ext>
            </a:extLst>
          </p:cNvPr>
          <p:cNvSpPr txBox="1"/>
          <p:nvPr/>
        </p:nvSpPr>
        <p:spPr>
          <a:xfrm>
            <a:off x="420078" y="1047861"/>
            <a:ext cx="10589758" cy="523220"/>
          </a:xfrm>
          <a:prstGeom prst="rect">
            <a:avLst/>
          </a:prstGeom>
          <a:noFill/>
        </p:spPr>
        <p:txBody>
          <a:bodyPr wrap="none" rtlCol="0">
            <a:spAutoFit/>
          </a:bodyPr>
          <a:lstStyle/>
          <a:p>
            <a:pPr algn="l"/>
            <a:r>
              <a:rPr lang="zh-CN" altLang="en-US" sz="2800" b="1" dirty="0"/>
              <a:t>蒙代尔</a:t>
            </a:r>
            <a:r>
              <a:rPr lang="en-US" altLang="zh-CN" sz="2800" b="1" dirty="0"/>
              <a:t>-</a:t>
            </a:r>
            <a:r>
              <a:rPr lang="zh-CN" altLang="en-US" sz="2800" b="1" dirty="0"/>
              <a:t>弗莱明模型（</a:t>
            </a:r>
            <a:r>
              <a:rPr lang="en-US" altLang="zh-CN" sz="2800" b="1" dirty="0"/>
              <a:t>IS-LM-BP</a:t>
            </a:r>
            <a:r>
              <a:rPr lang="zh-CN" altLang="en-US" sz="2800" b="1" dirty="0"/>
              <a:t>模型，</a:t>
            </a:r>
            <a:r>
              <a:rPr lang="zh-CN" altLang="en-US" sz="2800" b="1" dirty="0">
                <a:solidFill>
                  <a:srgbClr val="FF0000"/>
                </a:solidFill>
              </a:rPr>
              <a:t>★ ★ ★ </a:t>
            </a:r>
            <a:r>
              <a:rPr lang="zh-CN" altLang="en-US" sz="2800" b="1" dirty="0"/>
              <a:t>）</a:t>
            </a:r>
            <a:r>
              <a:rPr lang="zh-CN" altLang="en-US" sz="2800" dirty="0"/>
              <a:t>：课本</a:t>
            </a:r>
            <a:r>
              <a:rPr lang="en-US" altLang="zh-CN" sz="2800" dirty="0"/>
              <a:t>P260-266</a:t>
            </a:r>
          </a:p>
        </p:txBody>
      </p:sp>
      <p:pic>
        <p:nvPicPr>
          <p:cNvPr id="8" name="图片 7">
            <a:extLst>
              <a:ext uri="{FF2B5EF4-FFF2-40B4-BE49-F238E27FC236}">
                <a16:creationId xmlns:a16="http://schemas.microsoft.com/office/drawing/2014/main" id="{BCF911F1-A905-B28F-9A0C-DBDA0EEBC29B}"/>
              </a:ext>
            </a:extLst>
          </p:cNvPr>
          <p:cNvPicPr>
            <a:picLocks noChangeAspect="1"/>
          </p:cNvPicPr>
          <p:nvPr/>
        </p:nvPicPr>
        <p:blipFill>
          <a:blip r:embed="rId3"/>
          <a:stretch>
            <a:fillRect/>
          </a:stretch>
        </p:blipFill>
        <p:spPr>
          <a:xfrm>
            <a:off x="3073221" y="1664609"/>
            <a:ext cx="6045559" cy="4844903"/>
          </a:xfrm>
          <a:prstGeom prst="rect">
            <a:avLst/>
          </a:prstGeom>
        </p:spPr>
      </p:pic>
    </p:spTree>
    <p:extLst>
      <p:ext uri="{BB962C8B-B14F-4D97-AF65-F5344CB8AC3E}">
        <p14:creationId xmlns:p14="http://schemas.microsoft.com/office/powerpoint/2010/main" val="26358187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420078" y="250621"/>
            <a:ext cx="277992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蒙代尔</a:t>
            </a: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弗莱明模型</a:t>
            </a:r>
          </a:p>
        </p:txBody>
      </p:sp>
      <p:pic>
        <p:nvPicPr>
          <p:cNvPr id="23" name="图片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66F7B0CC-80D7-138A-7C7B-658538AC4F7D}"/>
              </a:ext>
            </a:extLst>
          </p:cNvPr>
          <p:cNvSpPr txBox="1"/>
          <p:nvPr/>
        </p:nvSpPr>
        <p:spPr>
          <a:xfrm>
            <a:off x="420078" y="1047861"/>
            <a:ext cx="6623929" cy="954107"/>
          </a:xfrm>
          <a:prstGeom prst="rect">
            <a:avLst/>
          </a:prstGeom>
          <a:noFill/>
        </p:spPr>
        <p:txBody>
          <a:bodyPr wrap="none" rtlCol="0">
            <a:spAutoFit/>
          </a:bodyPr>
          <a:lstStyle/>
          <a:p>
            <a:pPr algn="l"/>
            <a:r>
              <a:rPr lang="zh-CN" altLang="en-US" sz="2800" b="1" dirty="0"/>
              <a:t>蒙代尔</a:t>
            </a:r>
            <a:r>
              <a:rPr lang="en-US" altLang="zh-CN" sz="2800" b="1" dirty="0"/>
              <a:t>-</a:t>
            </a:r>
            <a:r>
              <a:rPr lang="zh-CN" altLang="en-US" sz="2800" b="1" dirty="0"/>
              <a:t>弗莱明模型（</a:t>
            </a:r>
            <a:r>
              <a:rPr lang="en-US" altLang="zh-CN" sz="2800" b="1" dirty="0"/>
              <a:t>IS-LM-BP</a:t>
            </a:r>
            <a:r>
              <a:rPr lang="zh-CN" altLang="en-US" sz="2800" b="1" dirty="0"/>
              <a:t>模型）</a:t>
            </a:r>
            <a:r>
              <a:rPr lang="zh-CN" altLang="en-US" sz="2800" dirty="0"/>
              <a:t>：</a:t>
            </a:r>
            <a:endParaRPr lang="en-US" altLang="zh-CN" sz="2800" dirty="0"/>
          </a:p>
          <a:p>
            <a:pPr algn="l"/>
            <a:r>
              <a:rPr lang="zh-CN" altLang="en-US" sz="2800" dirty="0"/>
              <a:t>情况</a:t>
            </a:r>
            <a:r>
              <a:rPr lang="en-US" altLang="zh-CN" sz="2800" dirty="0"/>
              <a:t>1</a:t>
            </a:r>
            <a:r>
              <a:rPr lang="zh-CN" altLang="en-US" sz="2800" dirty="0"/>
              <a:t>：</a:t>
            </a:r>
            <a:r>
              <a:rPr lang="zh-CN" altLang="en-US" sz="2800" dirty="0">
                <a:solidFill>
                  <a:srgbClr val="FF0000"/>
                </a:solidFill>
              </a:rPr>
              <a:t>资本自由流动</a:t>
            </a:r>
            <a:r>
              <a:rPr lang="zh-CN" altLang="en-US" sz="2800" dirty="0"/>
              <a:t>、</a:t>
            </a:r>
            <a:r>
              <a:rPr lang="zh-CN" altLang="en-US" sz="2800" dirty="0">
                <a:solidFill>
                  <a:srgbClr val="FF0000"/>
                </a:solidFill>
              </a:rPr>
              <a:t>固定汇率制</a:t>
            </a:r>
            <a:endParaRPr lang="en-US" altLang="zh-CN" sz="2800" dirty="0">
              <a:solidFill>
                <a:srgbClr val="FF0000"/>
              </a:solidFill>
            </a:endParaRPr>
          </a:p>
        </p:txBody>
      </p:sp>
      <p:pic>
        <p:nvPicPr>
          <p:cNvPr id="13" name="图片 12">
            <a:extLst>
              <a:ext uri="{FF2B5EF4-FFF2-40B4-BE49-F238E27FC236}">
                <a16:creationId xmlns:a16="http://schemas.microsoft.com/office/drawing/2014/main" id="{F540BEC8-7353-B88C-A3CB-207AF21339EB}"/>
              </a:ext>
            </a:extLst>
          </p:cNvPr>
          <p:cNvPicPr>
            <a:picLocks noChangeAspect="1"/>
          </p:cNvPicPr>
          <p:nvPr/>
        </p:nvPicPr>
        <p:blipFill>
          <a:blip r:embed="rId4"/>
          <a:stretch>
            <a:fillRect/>
          </a:stretch>
        </p:blipFill>
        <p:spPr>
          <a:xfrm>
            <a:off x="1049147" y="2001968"/>
            <a:ext cx="5080442" cy="4109757"/>
          </a:xfrm>
          <a:prstGeom prst="rect">
            <a:avLst/>
          </a:prstGeom>
        </p:spPr>
      </p:pic>
      <p:sp>
        <p:nvSpPr>
          <p:cNvPr id="20" name="文本框 19">
            <a:extLst>
              <a:ext uri="{FF2B5EF4-FFF2-40B4-BE49-F238E27FC236}">
                <a16:creationId xmlns:a16="http://schemas.microsoft.com/office/drawing/2014/main" id="{73D0FE2C-127A-BE8A-9146-32C9CB7D3039}"/>
              </a:ext>
            </a:extLst>
          </p:cNvPr>
          <p:cNvSpPr txBox="1"/>
          <p:nvPr/>
        </p:nvSpPr>
        <p:spPr>
          <a:xfrm>
            <a:off x="2562491" y="5910316"/>
            <a:ext cx="2339102" cy="523220"/>
          </a:xfrm>
          <a:prstGeom prst="rect">
            <a:avLst/>
          </a:prstGeom>
          <a:noFill/>
        </p:spPr>
        <p:txBody>
          <a:bodyPr wrap="none" rtlCol="0">
            <a:spAutoFit/>
          </a:bodyPr>
          <a:lstStyle/>
          <a:p>
            <a:pPr algn="l"/>
            <a:r>
              <a:rPr lang="zh-CN" altLang="en-US" sz="2800" dirty="0">
                <a:solidFill>
                  <a:srgbClr val="0070C0"/>
                </a:solidFill>
              </a:rPr>
              <a:t>货币政策无效</a:t>
            </a:r>
          </a:p>
        </p:txBody>
      </p:sp>
      <p:sp>
        <p:nvSpPr>
          <p:cNvPr id="22" name="文本框 21">
            <a:extLst>
              <a:ext uri="{FF2B5EF4-FFF2-40B4-BE49-F238E27FC236}">
                <a16:creationId xmlns:a16="http://schemas.microsoft.com/office/drawing/2014/main" id="{2E184371-8BB8-3866-1B94-55533351CFBF}"/>
              </a:ext>
            </a:extLst>
          </p:cNvPr>
          <p:cNvSpPr txBox="1"/>
          <p:nvPr/>
        </p:nvSpPr>
        <p:spPr>
          <a:xfrm>
            <a:off x="7466670" y="5910316"/>
            <a:ext cx="2339102" cy="523220"/>
          </a:xfrm>
          <a:prstGeom prst="rect">
            <a:avLst/>
          </a:prstGeom>
          <a:noFill/>
        </p:spPr>
        <p:txBody>
          <a:bodyPr wrap="none" rtlCol="0">
            <a:spAutoFit/>
          </a:bodyPr>
          <a:lstStyle/>
          <a:p>
            <a:pPr algn="l"/>
            <a:r>
              <a:rPr lang="zh-CN" altLang="en-US" sz="2800" dirty="0">
                <a:solidFill>
                  <a:srgbClr val="0070C0"/>
                </a:solidFill>
              </a:rPr>
              <a:t>财政政策有效</a:t>
            </a:r>
          </a:p>
        </p:txBody>
      </p:sp>
      <p:pic>
        <p:nvPicPr>
          <p:cNvPr id="24" name="图片 23">
            <a:extLst>
              <a:ext uri="{FF2B5EF4-FFF2-40B4-BE49-F238E27FC236}">
                <a16:creationId xmlns:a16="http://schemas.microsoft.com/office/drawing/2014/main" id="{C97A1821-A346-C088-D4E2-F04199FB6DB7}"/>
              </a:ext>
            </a:extLst>
          </p:cNvPr>
          <p:cNvPicPr>
            <a:picLocks noChangeAspect="1"/>
          </p:cNvPicPr>
          <p:nvPr/>
        </p:nvPicPr>
        <p:blipFill>
          <a:blip r:embed="rId5"/>
          <a:stretch>
            <a:fillRect/>
          </a:stretch>
        </p:blipFill>
        <p:spPr>
          <a:xfrm>
            <a:off x="6129589" y="2001967"/>
            <a:ext cx="5013265" cy="4109757"/>
          </a:xfrm>
          <a:prstGeom prst="rect">
            <a:avLst/>
          </a:prstGeom>
        </p:spPr>
      </p:pic>
    </p:spTree>
    <p:extLst>
      <p:ext uri="{BB962C8B-B14F-4D97-AF65-F5344CB8AC3E}">
        <p14:creationId xmlns:p14="http://schemas.microsoft.com/office/powerpoint/2010/main" val="31424531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420078" y="250621"/>
            <a:ext cx="277992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蒙代尔</a:t>
            </a: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弗莱明模型</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66F7B0CC-80D7-138A-7C7B-658538AC4F7D}"/>
              </a:ext>
            </a:extLst>
          </p:cNvPr>
          <p:cNvSpPr txBox="1"/>
          <p:nvPr/>
        </p:nvSpPr>
        <p:spPr>
          <a:xfrm>
            <a:off x="420078" y="1047861"/>
            <a:ext cx="6623929" cy="954107"/>
          </a:xfrm>
          <a:prstGeom prst="rect">
            <a:avLst/>
          </a:prstGeom>
          <a:noFill/>
        </p:spPr>
        <p:txBody>
          <a:bodyPr wrap="none" rtlCol="0">
            <a:spAutoFit/>
          </a:bodyPr>
          <a:lstStyle/>
          <a:p>
            <a:pPr algn="l"/>
            <a:r>
              <a:rPr lang="zh-CN" altLang="en-US" sz="2800" b="1" dirty="0"/>
              <a:t>蒙代尔</a:t>
            </a:r>
            <a:r>
              <a:rPr lang="en-US" altLang="zh-CN" sz="2800" b="1" dirty="0"/>
              <a:t>-</a:t>
            </a:r>
            <a:r>
              <a:rPr lang="zh-CN" altLang="en-US" sz="2800" b="1" dirty="0"/>
              <a:t>弗莱明模型（</a:t>
            </a:r>
            <a:r>
              <a:rPr lang="en-US" altLang="zh-CN" sz="2800" b="1" dirty="0"/>
              <a:t>IS-LM-BP</a:t>
            </a:r>
            <a:r>
              <a:rPr lang="zh-CN" altLang="en-US" sz="2800" b="1" dirty="0"/>
              <a:t>模型）</a:t>
            </a:r>
            <a:r>
              <a:rPr lang="zh-CN" altLang="en-US" sz="2800" dirty="0"/>
              <a:t>：</a:t>
            </a:r>
            <a:endParaRPr lang="en-US" altLang="zh-CN" sz="2800" dirty="0"/>
          </a:p>
          <a:p>
            <a:pPr algn="l"/>
            <a:r>
              <a:rPr lang="zh-CN" altLang="en-US" sz="2800" dirty="0"/>
              <a:t>情况</a:t>
            </a:r>
            <a:r>
              <a:rPr lang="en-US" altLang="zh-CN" sz="2800" dirty="0"/>
              <a:t>2</a:t>
            </a:r>
            <a:r>
              <a:rPr lang="zh-CN" altLang="en-US" sz="2800" dirty="0"/>
              <a:t>：</a:t>
            </a:r>
            <a:r>
              <a:rPr lang="zh-CN" altLang="en-US" sz="2800" dirty="0">
                <a:solidFill>
                  <a:srgbClr val="FF0000"/>
                </a:solidFill>
              </a:rPr>
              <a:t>资本自由流动</a:t>
            </a:r>
            <a:r>
              <a:rPr lang="zh-CN" altLang="en-US" sz="2800" dirty="0"/>
              <a:t>、</a:t>
            </a:r>
            <a:r>
              <a:rPr lang="zh-CN" altLang="en-US" sz="2800" dirty="0">
                <a:solidFill>
                  <a:srgbClr val="FF0000"/>
                </a:solidFill>
              </a:rPr>
              <a:t>浮动汇率制</a:t>
            </a:r>
            <a:endParaRPr lang="en-US" altLang="zh-CN" sz="2800" dirty="0">
              <a:solidFill>
                <a:srgbClr val="FF0000"/>
              </a:solidFill>
            </a:endParaRPr>
          </a:p>
        </p:txBody>
      </p:sp>
      <p:grpSp>
        <p:nvGrpSpPr>
          <p:cNvPr id="8" name="组合 7">
            <a:extLst>
              <a:ext uri="{FF2B5EF4-FFF2-40B4-BE49-F238E27FC236}">
                <a16:creationId xmlns:a16="http://schemas.microsoft.com/office/drawing/2014/main" id="{FAAFF86E-08A8-8002-76D5-C12817EE3590}"/>
              </a:ext>
            </a:extLst>
          </p:cNvPr>
          <p:cNvGrpSpPr/>
          <p:nvPr/>
        </p:nvGrpSpPr>
        <p:grpSpPr>
          <a:xfrm>
            <a:off x="1140401" y="2001967"/>
            <a:ext cx="9911199" cy="4058173"/>
            <a:chOff x="1011749" y="2001967"/>
            <a:chExt cx="9911199" cy="4058173"/>
          </a:xfrm>
        </p:grpSpPr>
        <p:pic>
          <p:nvPicPr>
            <p:cNvPr id="4" name="图片 3">
              <a:extLst>
                <a:ext uri="{FF2B5EF4-FFF2-40B4-BE49-F238E27FC236}">
                  <a16:creationId xmlns:a16="http://schemas.microsoft.com/office/drawing/2014/main" id="{D63D701A-8C53-445A-E554-FEDAD8EAD2E3}"/>
                </a:ext>
              </a:extLst>
            </p:cNvPr>
            <p:cNvPicPr>
              <a:picLocks noChangeAspect="1"/>
            </p:cNvPicPr>
            <p:nvPr/>
          </p:nvPicPr>
          <p:blipFill>
            <a:blip r:embed="rId3"/>
            <a:stretch>
              <a:fillRect/>
            </a:stretch>
          </p:blipFill>
          <p:spPr>
            <a:xfrm>
              <a:off x="1011749" y="2001967"/>
              <a:ext cx="4950339" cy="4058173"/>
            </a:xfrm>
            <a:prstGeom prst="rect">
              <a:avLst/>
            </a:prstGeom>
          </p:spPr>
        </p:pic>
        <p:pic>
          <p:nvPicPr>
            <p:cNvPr id="6" name="图片 5">
              <a:extLst>
                <a:ext uri="{FF2B5EF4-FFF2-40B4-BE49-F238E27FC236}">
                  <a16:creationId xmlns:a16="http://schemas.microsoft.com/office/drawing/2014/main" id="{BD0AF11E-2842-F205-B47E-1FF7F75DDD04}"/>
                </a:ext>
              </a:extLst>
            </p:cNvPr>
            <p:cNvPicPr>
              <a:picLocks noChangeAspect="1"/>
            </p:cNvPicPr>
            <p:nvPr/>
          </p:nvPicPr>
          <p:blipFill>
            <a:blip r:embed="rId4"/>
            <a:stretch>
              <a:fillRect/>
            </a:stretch>
          </p:blipFill>
          <p:spPr>
            <a:xfrm>
              <a:off x="5962088" y="2001968"/>
              <a:ext cx="4960860" cy="4058172"/>
            </a:xfrm>
            <a:prstGeom prst="rect">
              <a:avLst/>
            </a:prstGeom>
          </p:spPr>
        </p:pic>
      </p:grpSp>
      <p:sp>
        <p:nvSpPr>
          <p:cNvPr id="10" name="文本框 9">
            <a:extLst>
              <a:ext uri="{FF2B5EF4-FFF2-40B4-BE49-F238E27FC236}">
                <a16:creationId xmlns:a16="http://schemas.microsoft.com/office/drawing/2014/main" id="{7FD0CD7C-515E-AF59-14EE-5A1486FE63B9}"/>
              </a:ext>
            </a:extLst>
          </p:cNvPr>
          <p:cNvSpPr txBox="1"/>
          <p:nvPr/>
        </p:nvSpPr>
        <p:spPr>
          <a:xfrm>
            <a:off x="2446019" y="5926958"/>
            <a:ext cx="2339102" cy="523220"/>
          </a:xfrm>
          <a:prstGeom prst="rect">
            <a:avLst/>
          </a:prstGeom>
          <a:noFill/>
        </p:spPr>
        <p:txBody>
          <a:bodyPr wrap="none" rtlCol="0">
            <a:spAutoFit/>
          </a:bodyPr>
          <a:lstStyle/>
          <a:p>
            <a:pPr algn="l"/>
            <a:r>
              <a:rPr lang="zh-CN" altLang="en-US" sz="2800" dirty="0">
                <a:solidFill>
                  <a:srgbClr val="0070C0"/>
                </a:solidFill>
              </a:rPr>
              <a:t>货币政策有效</a:t>
            </a:r>
          </a:p>
        </p:txBody>
      </p:sp>
      <p:sp>
        <p:nvSpPr>
          <p:cNvPr id="11" name="文本框 10">
            <a:extLst>
              <a:ext uri="{FF2B5EF4-FFF2-40B4-BE49-F238E27FC236}">
                <a16:creationId xmlns:a16="http://schemas.microsoft.com/office/drawing/2014/main" id="{C92BC23B-3532-0124-6DCA-26FA5F68E2ED}"/>
              </a:ext>
            </a:extLst>
          </p:cNvPr>
          <p:cNvSpPr txBox="1"/>
          <p:nvPr/>
        </p:nvSpPr>
        <p:spPr>
          <a:xfrm>
            <a:off x="7396358" y="5926958"/>
            <a:ext cx="2339102" cy="523220"/>
          </a:xfrm>
          <a:prstGeom prst="rect">
            <a:avLst/>
          </a:prstGeom>
          <a:noFill/>
        </p:spPr>
        <p:txBody>
          <a:bodyPr wrap="none" rtlCol="0">
            <a:spAutoFit/>
          </a:bodyPr>
          <a:lstStyle/>
          <a:p>
            <a:pPr algn="l"/>
            <a:r>
              <a:rPr lang="zh-CN" altLang="en-US" sz="2800" dirty="0">
                <a:solidFill>
                  <a:srgbClr val="0070C0"/>
                </a:solidFill>
              </a:rPr>
              <a:t>财政政策无效</a:t>
            </a:r>
          </a:p>
        </p:txBody>
      </p:sp>
    </p:spTree>
    <p:extLst>
      <p:ext uri="{BB962C8B-B14F-4D97-AF65-F5344CB8AC3E}">
        <p14:creationId xmlns:p14="http://schemas.microsoft.com/office/powerpoint/2010/main" val="22676371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420078" y="250621"/>
            <a:ext cx="277992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蒙代尔</a:t>
            </a: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弗莱明模型</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66F7B0CC-80D7-138A-7C7B-658538AC4F7D}"/>
              </a:ext>
            </a:extLst>
          </p:cNvPr>
          <p:cNvSpPr txBox="1"/>
          <p:nvPr/>
        </p:nvSpPr>
        <p:spPr>
          <a:xfrm>
            <a:off x="420078" y="1047861"/>
            <a:ext cx="6623929" cy="954107"/>
          </a:xfrm>
          <a:prstGeom prst="rect">
            <a:avLst/>
          </a:prstGeom>
          <a:noFill/>
        </p:spPr>
        <p:txBody>
          <a:bodyPr wrap="none" rtlCol="0">
            <a:spAutoFit/>
          </a:bodyPr>
          <a:lstStyle/>
          <a:p>
            <a:pPr algn="l"/>
            <a:r>
              <a:rPr lang="zh-CN" altLang="en-US" sz="2800" b="1" dirty="0"/>
              <a:t>蒙代尔</a:t>
            </a:r>
            <a:r>
              <a:rPr lang="en-US" altLang="zh-CN" sz="2800" b="1" dirty="0"/>
              <a:t>-</a:t>
            </a:r>
            <a:r>
              <a:rPr lang="zh-CN" altLang="en-US" sz="2800" b="1" dirty="0"/>
              <a:t>弗莱明模型（</a:t>
            </a:r>
            <a:r>
              <a:rPr lang="en-US" altLang="zh-CN" sz="2800" b="1" dirty="0"/>
              <a:t>IS-LM-BP</a:t>
            </a:r>
            <a:r>
              <a:rPr lang="zh-CN" altLang="en-US" sz="2800" b="1" dirty="0"/>
              <a:t>模型）</a:t>
            </a:r>
            <a:r>
              <a:rPr lang="zh-CN" altLang="en-US" sz="2800" dirty="0"/>
              <a:t>：</a:t>
            </a:r>
            <a:endParaRPr lang="en-US" altLang="zh-CN" sz="2800" dirty="0"/>
          </a:p>
          <a:p>
            <a:pPr algn="l"/>
            <a:r>
              <a:rPr lang="zh-CN" altLang="en-US" sz="2800" dirty="0"/>
              <a:t>情况</a:t>
            </a:r>
            <a:r>
              <a:rPr lang="en-US" altLang="zh-CN" sz="2800" dirty="0"/>
              <a:t>3</a:t>
            </a:r>
            <a:r>
              <a:rPr lang="zh-CN" altLang="en-US" sz="2800" dirty="0"/>
              <a:t>：</a:t>
            </a:r>
            <a:r>
              <a:rPr lang="zh-CN" altLang="en-US" sz="2800" dirty="0">
                <a:solidFill>
                  <a:srgbClr val="FF0000"/>
                </a:solidFill>
              </a:rPr>
              <a:t>资本完全不流动</a:t>
            </a:r>
            <a:r>
              <a:rPr lang="zh-CN" altLang="en-US" sz="2800" dirty="0"/>
              <a:t>、</a:t>
            </a:r>
            <a:r>
              <a:rPr lang="zh-CN" altLang="en-US" sz="2800" dirty="0">
                <a:solidFill>
                  <a:srgbClr val="FF0000"/>
                </a:solidFill>
              </a:rPr>
              <a:t>固定汇率制</a:t>
            </a:r>
            <a:endParaRPr lang="en-US" altLang="zh-CN" sz="2800" dirty="0">
              <a:solidFill>
                <a:srgbClr val="FF0000"/>
              </a:solidFill>
            </a:endParaRPr>
          </a:p>
        </p:txBody>
      </p:sp>
      <p:pic>
        <p:nvPicPr>
          <p:cNvPr id="6" name="图片 5">
            <a:extLst>
              <a:ext uri="{FF2B5EF4-FFF2-40B4-BE49-F238E27FC236}">
                <a16:creationId xmlns:a16="http://schemas.microsoft.com/office/drawing/2014/main" id="{59D925BB-8CE8-B301-0D9E-8AD8103B06BE}"/>
              </a:ext>
            </a:extLst>
          </p:cNvPr>
          <p:cNvPicPr>
            <a:picLocks noChangeAspect="1"/>
          </p:cNvPicPr>
          <p:nvPr/>
        </p:nvPicPr>
        <p:blipFill>
          <a:blip r:embed="rId3"/>
          <a:stretch>
            <a:fillRect/>
          </a:stretch>
        </p:blipFill>
        <p:spPr>
          <a:xfrm>
            <a:off x="1490617" y="2001968"/>
            <a:ext cx="4719777" cy="3941632"/>
          </a:xfrm>
          <a:prstGeom prst="rect">
            <a:avLst/>
          </a:prstGeom>
        </p:spPr>
      </p:pic>
      <p:sp>
        <p:nvSpPr>
          <p:cNvPr id="14" name="文本框 13">
            <a:extLst>
              <a:ext uri="{FF2B5EF4-FFF2-40B4-BE49-F238E27FC236}">
                <a16:creationId xmlns:a16="http://schemas.microsoft.com/office/drawing/2014/main" id="{DA768276-F3C6-70B7-4A1F-9112F81692E4}"/>
              </a:ext>
            </a:extLst>
          </p:cNvPr>
          <p:cNvSpPr txBox="1"/>
          <p:nvPr/>
        </p:nvSpPr>
        <p:spPr>
          <a:xfrm>
            <a:off x="3849231" y="5943598"/>
            <a:ext cx="4493538" cy="523220"/>
          </a:xfrm>
          <a:prstGeom prst="rect">
            <a:avLst/>
          </a:prstGeom>
          <a:noFill/>
        </p:spPr>
        <p:txBody>
          <a:bodyPr wrap="none" rtlCol="0">
            <a:spAutoFit/>
          </a:bodyPr>
          <a:lstStyle/>
          <a:p>
            <a:pPr algn="l"/>
            <a:r>
              <a:rPr lang="zh-CN" altLang="en-US" sz="2800" dirty="0">
                <a:solidFill>
                  <a:srgbClr val="0070C0"/>
                </a:solidFill>
              </a:rPr>
              <a:t>货币政策和财政政策均无效</a:t>
            </a:r>
          </a:p>
        </p:txBody>
      </p:sp>
      <p:pic>
        <p:nvPicPr>
          <p:cNvPr id="13" name="图片 12">
            <a:extLst>
              <a:ext uri="{FF2B5EF4-FFF2-40B4-BE49-F238E27FC236}">
                <a16:creationId xmlns:a16="http://schemas.microsoft.com/office/drawing/2014/main" id="{DF3A416D-DD09-A954-C029-003B3C027485}"/>
              </a:ext>
            </a:extLst>
          </p:cNvPr>
          <p:cNvPicPr>
            <a:picLocks noChangeAspect="1"/>
          </p:cNvPicPr>
          <p:nvPr/>
        </p:nvPicPr>
        <p:blipFill>
          <a:blip r:embed="rId4"/>
          <a:stretch>
            <a:fillRect/>
          </a:stretch>
        </p:blipFill>
        <p:spPr>
          <a:xfrm>
            <a:off x="6095999" y="2001967"/>
            <a:ext cx="4493537" cy="3945911"/>
          </a:xfrm>
          <a:prstGeom prst="rect">
            <a:avLst/>
          </a:prstGeom>
        </p:spPr>
      </p:pic>
    </p:spTree>
    <p:extLst>
      <p:ext uri="{BB962C8B-B14F-4D97-AF65-F5344CB8AC3E}">
        <p14:creationId xmlns:p14="http://schemas.microsoft.com/office/powerpoint/2010/main" val="5200153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420078" y="250621"/>
            <a:ext cx="277992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蒙代尔</a:t>
            </a: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弗莱明模型</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66F7B0CC-80D7-138A-7C7B-658538AC4F7D}"/>
              </a:ext>
            </a:extLst>
          </p:cNvPr>
          <p:cNvSpPr txBox="1"/>
          <p:nvPr/>
        </p:nvSpPr>
        <p:spPr>
          <a:xfrm>
            <a:off x="420078" y="1047861"/>
            <a:ext cx="6623929" cy="954107"/>
          </a:xfrm>
          <a:prstGeom prst="rect">
            <a:avLst/>
          </a:prstGeom>
          <a:noFill/>
        </p:spPr>
        <p:txBody>
          <a:bodyPr wrap="none" rtlCol="0">
            <a:spAutoFit/>
          </a:bodyPr>
          <a:lstStyle/>
          <a:p>
            <a:pPr algn="l"/>
            <a:r>
              <a:rPr lang="zh-CN" altLang="en-US" sz="2800" b="1" dirty="0"/>
              <a:t>蒙代尔</a:t>
            </a:r>
            <a:r>
              <a:rPr lang="en-US" altLang="zh-CN" sz="2800" b="1" dirty="0"/>
              <a:t>-</a:t>
            </a:r>
            <a:r>
              <a:rPr lang="zh-CN" altLang="en-US" sz="2800" b="1" dirty="0"/>
              <a:t>弗莱明模型（</a:t>
            </a:r>
            <a:r>
              <a:rPr lang="en-US" altLang="zh-CN" sz="2800" b="1" dirty="0"/>
              <a:t>IS-LM-BP</a:t>
            </a:r>
            <a:r>
              <a:rPr lang="zh-CN" altLang="en-US" sz="2800" b="1" dirty="0"/>
              <a:t>模型）</a:t>
            </a:r>
            <a:r>
              <a:rPr lang="zh-CN" altLang="en-US" sz="2800" dirty="0"/>
              <a:t>：</a:t>
            </a:r>
            <a:endParaRPr lang="en-US" altLang="zh-CN" sz="2800" dirty="0"/>
          </a:p>
          <a:p>
            <a:pPr algn="l"/>
            <a:r>
              <a:rPr lang="zh-CN" altLang="en-US" sz="2800" dirty="0"/>
              <a:t>情况</a:t>
            </a:r>
            <a:r>
              <a:rPr lang="en-US" altLang="zh-CN" sz="2800" dirty="0"/>
              <a:t>4</a:t>
            </a:r>
            <a:r>
              <a:rPr lang="zh-CN" altLang="en-US" sz="2800" dirty="0"/>
              <a:t>：</a:t>
            </a:r>
            <a:r>
              <a:rPr lang="zh-CN" altLang="en-US" sz="2800" dirty="0">
                <a:solidFill>
                  <a:srgbClr val="FF0000"/>
                </a:solidFill>
              </a:rPr>
              <a:t>资本完全不流动</a:t>
            </a:r>
            <a:r>
              <a:rPr lang="zh-CN" altLang="en-US" sz="2800" dirty="0"/>
              <a:t>、</a:t>
            </a:r>
            <a:r>
              <a:rPr lang="zh-CN" altLang="en-US" sz="2800" dirty="0">
                <a:solidFill>
                  <a:srgbClr val="FF0000"/>
                </a:solidFill>
              </a:rPr>
              <a:t>浮动汇率制</a:t>
            </a:r>
            <a:endParaRPr lang="en-US" altLang="zh-CN" sz="2800" dirty="0">
              <a:solidFill>
                <a:srgbClr val="FF0000"/>
              </a:solidFill>
            </a:endParaRPr>
          </a:p>
        </p:txBody>
      </p:sp>
      <p:grpSp>
        <p:nvGrpSpPr>
          <p:cNvPr id="9" name="组合 8">
            <a:extLst>
              <a:ext uri="{FF2B5EF4-FFF2-40B4-BE49-F238E27FC236}">
                <a16:creationId xmlns:a16="http://schemas.microsoft.com/office/drawing/2014/main" id="{1EA0F569-8003-A2CB-77F8-71F53F8B6F5A}"/>
              </a:ext>
            </a:extLst>
          </p:cNvPr>
          <p:cNvGrpSpPr/>
          <p:nvPr/>
        </p:nvGrpSpPr>
        <p:grpSpPr>
          <a:xfrm>
            <a:off x="1452010" y="2001968"/>
            <a:ext cx="9287981" cy="4120964"/>
            <a:chOff x="1772031" y="2001968"/>
            <a:chExt cx="9287981" cy="4120964"/>
          </a:xfrm>
        </p:grpSpPr>
        <p:pic>
          <p:nvPicPr>
            <p:cNvPr id="4" name="图片 3">
              <a:extLst>
                <a:ext uri="{FF2B5EF4-FFF2-40B4-BE49-F238E27FC236}">
                  <a16:creationId xmlns:a16="http://schemas.microsoft.com/office/drawing/2014/main" id="{25AD373F-BFB1-F2D0-4FCE-0D81F64C4FB7}"/>
                </a:ext>
              </a:extLst>
            </p:cNvPr>
            <p:cNvPicPr>
              <a:picLocks noChangeAspect="1"/>
            </p:cNvPicPr>
            <p:nvPr/>
          </p:nvPicPr>
          <p:blipFill>
            <a:blip r:embed="rId3"/>
            <a:stretch>
              <a:fillRect/>
            </a:stretch>
          </p:blipFill>
          <p:spPr>
            <a:xfrm>
              <a:off x="1772031" y="2001968"/>
              <a:ext cx="4604429" cy="4120964"/>
            </a:xfrm>
            <a:prstGeom prst="rect">
              <a:avLst/>
            </a:prstGeom>
          </p:spPr>
        </p:pic>
        <p:pic>
          <p:nvPicPr>
            <p:cNvPr id="8" name="图片 7">
              <a:extLst>
                <a:ext uri="{FF2B5EF4-FFF2-40B4-BE49-F238E27FC236}">
                  <a16:creationId xmlns:a16="http://schemas.microsoft.com/office/drawing/2014/main" id="{545F080E-FE73-134D-1F1C-D3B7E1E5B6F3}"/>
                </a:ext>
              </a:extLst>
            </p:cNvPr>
            <p:cNvPicPr>
              <a:picLocks noChangeAspect="1"/>
            </p:cNvPicPr>
            <p:nvPr/>
          </p:nvPicPr>
          <p:blipFill>
            <a:blip r:embed="rId4"/>
            <a:stretch>
              <a:fillRect/>
            </a:stretch>
          </p:blipFill>
          <p:spPr>
            <a:xfrm>
              <a:off x="6376459" y="2001968"/>
              <a:ext cx="4683553" cy="4120964"/>
            </a:xfrm>
            <a:prstGeom prst="rect">
              <a:avLst/>
            </a:prstGeom>
          </p:spPr>
        </p:pic>
      </p:grpSp>
      <p:sp>
        <p:nvSpPr>
          <p:cNvPr id="13" name="文本框 12">
            <a:extLst>
              <a:ext uri="{FF2B5EF4-FFF2-40B4-BE49-F238E27FC236}">
                <a16:creationId xmlns:a16="http://schemas.microsoft.com/office/drawing/2014/main" id="{99DE5054-44A4-3F62-6B35-83CF3DD5F14E}"/>
              </a:ext>
            </a:extLst>
          </p:cNvPr>
          <p:cNvSpPr txBox="1"/>
          <p:nvPr/>
        </p:nvSpPr>
        <p:spPr>
          <a:xfrm>
            <a:off x="3849231" y="5943598"/>
            <a:ext cx="4493538" cy="523220"/>
          </a:xfrm>
          <a:prstGeom prst="rect">
            <a:avLst/>
          </a:prstGeom>
          <a:noFill/>
        </p:spPr>
        <p:txBody>
          <a:bodyPr wrap="none" rtlCol="0">
            <a:spAutoFit/>
          </a:bodyPr>
          <a:lstStyle/>
          <a:p>
            <a:pPr algn="l"/>
            <a:r>
              <a:rPr lang="zh-CN" altLang="en-US" sz="2800" dirty="0">
                <a:solidFill>
                  <a:srgbClr val="0070C0"/>
                </a:solidFill>
              </a:rPr>
              <a:t>货币政策和财政政策均有效</a:t>
            </a:r>
          </a:p>
        </p:txBody>
      </p:sp>
    </p:spTree>
    <p:extLst>
      <p:ext uri="{BB962C8B-B14F-4D97-AF65-F5344CB8AC3E}">
        <p14:creationId xmlns:p14="http://schemas.microsoft.com/office/powerpoint/2010/main" val="29047457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7413D8F7-960A-4AC0-8E95-15FB87233B1B}"/>
              </a:ext>
            </a:extLst>
          </p:cNvPr>
          <p:cNvGrpSpPr/>
          <p:nvPr/>
        </p:nvGrpSpPr>
        <p:grpSpPr>
          <a:xfrm>
            <a:off x="541532" y="456537"/>
            <a:ext cx="2160513" cy="1360772"/>
            <a:chOff x="373605" y="283629"/>
            <a:chExt cx="2160513" cy="1360772"/>
          </a:xfrm>
        </p:grpSpPr>
        <p:sp>
          <p:nvSpPr>
            <p:cNvPr id="5" name="TextBox 4"/>
            <p:cNvSpPr txBox="1"/>
            <p:nvPr/>
          </p:nvSpPr>
          <p:spPr bwMode="auto">
            <a:xfrm>
              <a:off x="373605" y="283629"/>
              <a:ext cx="1563876" cy="943776"/>
            </a:xfrm>
            <a:prstGeom prst="rect">
              <a:avLst/>
            </a:prstGeom>
            <a:noFill/>
          </p:spPr>
          <p:txBody>
            <a:bodyPr wrap="none" lIns="121913" tIns="60956" rIns="121913" bIns="60956">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zh-CN" altLang="en-US" sz="5333" b="0" i="0" u="none" strike="noStrike" kern="0" cap="none" spc="-200" normalizeH="0" baseline="0" noProof="0" dirty="0">
                  <a:ln w="1905">
                    <a:noFill/>
                  </a:ln>
                  <a:solidFill>
                    <a:srgbClr val="FF0000"/>
                  </a:solidFill>
                  <a:effectLst/>
                  <a:uLnTx/>
                  <a:uFillTx/>
                  <a:latin typeface="字魂35号-经典雅黑" panose="02000000000000000000" pitchFamily="2" charset="-122"/>
                  <a:ea typeface="字魂35号-经典雅黑" panose="02000000000000000000" pitchFamily="2" charset="-122"/>
                </a:rPr>
                <a:t>目录</a:t>
              </a:r>
            </a:p>
          </p:txBody>
        </p:sp>
        <p:sp>
          <p:nvSpPr>
            <p:cNvPr id="6" name="TextBox 5"/>
            <p:cNvSpPr txBox="1"/>
            <p:nvPr/>
          </p:nvSpPr>
          <p:spPr bwMode="auto">
            <a:xfrm>
              <a:off x="373605" y="1110865"/>
              <a:ext cx="2160513" cy="533536"/>
            </a:xfrm>
            <a:prstGeom prst="rect">
              <a:avLst/>
            </a:prstGeom>
            <a:noFill/>
          </p:spPr>
          <p:txBody>
            <a:bodyPr wrap="none" lIns="121913" tIns="60956" rIns="121913" bIns="60956">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2667" b="1" i="0" u="none" strike="noStrike" kern="1200" cap="none" spc="0" normalizeH="0" baseline="0" noProof="0" dirty="0">
                  <a:ln>
                    <a:noFill/>
                  </a:ln>
                  <a:solidFill>
                    <a:srgbClr val="FF0000"/>
                  </a:solidFill>
                  <a:effectLst/>
                  <a:uLnTx/>
                  <a:uFillTx/>
                  <a:latin typeface="字魂35号-经典雅黑" panose="02000000000000000000" pitchFamily="2" charset="-122"/>
                  <a:ea typeface="字魂35号-经典雅黑" panose="02000000000000000000" pitchFamily="2" charset="-122"/>
                </a:rPr>
                <a:t>CONTENTS</a:t>
              </a:r>
              <a:endParaRPr kumimoji="0" lang="zh-CN" altLang="en-US" sz="2667" b="1" i="0" u="none" strike="noStrike" kern="1200" cap="none" spc="0" normalizeH="0" baseline="0" noProof="0" dirty="0">
                <a:ln>
                  <a:noFill/>
                </a:ln>
                <a:solidFill>
                  <a:srgbClr val="FF0000"/>
                </a:solidFill>
                <a:effectLst/>
                <a:uLnTx/>
                <a:uFillTx/>
                <a:latin typeface="字魂35号-经典雅黑" panose="02000000000000000000" pitchFamily="2" charset="-122"/>
                <a:ea typeface="字魂35号-经典雅黑" panose="02000000000000000000" pitchFamily="2" charset="-122"/>
              </a:endParaRPr>
            </a:p>
          </p:txBody>
        </p:sp>
      </p:grpSp>
      <p:grpSp>
        <p:nvGrpSpPr>
          <p:cNvPr id="7" name="组合 6">
            <a:extLst>
              <a:ext uri="{FF2B5EF4-FFF2-40B4-BE49-F238E27FC236}">
                <a16:creationId xmlns:a16="http://schemas.microsoft.com/office/drawing/2014/main" id="{59EB2A67-FD74-4134-96C9-17CE246D7E2D}"/>
              </a:ext>
            </a:extLst>
          </p:cNvPr>
          <p:cNvGrpSpPr/>
          <p:nvPr/>
        </p:nvGrpSpPr>
        <p:grpSpPr>
          <a:xfrm>
            <a:off x="3984059" y="1796853"/>
            <a:ext cx="3804218" cy="687948"/>
            <a:chOff x="3993858" y="1478759"/>
            <a:chExt cx="3804218" cy="687948"/>
          </a:xfrm>
        </p:grpSpPr>
        <p:sp>
          <p:nvSpPr>
            <p:cNvPr id="8" name="TextBox 7"/>
            <p:cNvSpPr txBox="1"/>
            <p:nvPr/>
          </p:nvSpPr>
          <p:spPr bwMode="auto">
            <a:xfrm>
              <a:off x="4781880" y="1478759"/>
              <a:ext cx="3016196" cy="677100"/>
            </a:xfrm>
            <a:prstGeom prst="rect">
              <a:avLst/>
            </a:prstGeom>
            <a:noFill/>
          </p:spPr>
          <p:txBody>
            <a:bodyPr wrap="none" lIns="121913" tIns="60956" rIns="121913" bIns="60956">
              <a:spAutoFit/>
            </a:body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3600" i="0" u="none" strike="noStrike" kern="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预习内容检测</a:t>
              </a:r>
            </a:p>
          </p:txBody>
        </p:sp>
        <p:sp>
          <p:nvSpPr>
            <p:cNvPr id="16" name="TextBox 15"/>
            <p:cNvSpPr txBox="1"/>
            <p:nvPr/>
          </p:nvSpPr>
          <p:spPr>
            <a:xfrm>
              <a:off x="3993858" y="1489607"/>
              <a:ext cx="788022" cy="677100"/>
            </a:xfrm>
            <a:prstGeom prst="rect">
              <a:avLst/>
            </a:prstGeom>
            <a:noFill/>
          </p:spPr>
          <p:txBody>
            <a:bodyPr wrap="none" lIns="121913" tIns="60956" rIns="121913" bIns="60956" rtlCol="0">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01</a:t>
              </a:r>
              <a:endParaRPr kumimoji="0" lang="zh-CN" altLang="en-US"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endParaRPr>
            </a:p>
          </p:txBody>
        </p:sp>
      </p:grpSp>
      <p:grpSp>
        <p:nvGrpSpPr>
          <p:cNvPr id="9" name="组合 8">
            <a:extLst>
              <a:ext uri="{FF2B5EF4-FFF2-40B4-BE49-F238E27FC236}">
                <a16:creationId xmlns:a16="http://schemas.microsoft.com/office/drawing/2014/main" id="{B0993134-6BA1-4CAA-BE6F-9ED07F69EAE4}"/>
              </a:ext>
            </a:extLst>
          </p:cNvPr>
          <p:cNvGrpSpPr/>
          <p:nvPr/>
        </p:nvGrpSpPr>
        <p:grpSpPr>
          <a:xfrm>
            <a:off x="3984059" y="4261332"/>
            <a:ext cx="3804218" cy="687948"/>
            <a:chOff x="3993858" y="1478759"/>
            <a:chExt cx="3804218" cy="687948"/>
          </a:xfrm>
        </p:grpSpPr>
        <p:sp>
          <p:nvSpPr>
            <p:cNvPr id="10" name="TextBox 7">
              <a:extLst>
                <a:ext uri="{FF2B5EF4-FFF2-40B4-BE49-F238E27FC236}">
                  <a16:creationId xmlns:a16="http://schemas.microsoft.com/office/drawing/2014/main" id="{16D0D477-A10D-433A-B7A5-E7B2E1FC00E7}"/>
                </a:ext>
              </a:extLst>
            </p:cNvPr>
            <p:cNvSpPr txBox="1"/>
            <p:nvPr/>
          </p:nvSpPr>
          <p:spPr bwMode="auto">
            <a:xfrm>
              <a:off x="4781880" y="1478759"/>
              <a:ext cx="3016196" cy="677100"/>
            </a:xfrm>
            <a:prstGeom prst="rect">
              <a:avLst/>
            </a:prstGeom>
            <a:noFill/>
          </p:spPr>
          <p:txBody>
            <a:bodyPr wrap="none" lIns="121913" tIns="60956" rIns="121913" bIns="60956">
              <a:spAutoFit/>
            </a:body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3600" i="0" u="none" strike="noStrike" kern="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国际货币体系</a:t>
              </a:r>
            </a:p>
          </p:txBody>
        </p:sp>
        <p:sp>
          <p:nvSpPr>
            <p:cNvPr id="11" name="TextBox 15">
              <a:extLst>
                <a:ext uri="{FF2B5EF4-FFF2-40B4-BE49-F238E27FC236}">
                  <a16:creationId xmlns:a16="http://schemas.microsoft.com/office/drawing/2014/main" id="{07F95305-64C8-49AD-933E-AAE07008E9C0}"/>
                </a:ext>
              </a:extLst>
            </p:cNvPr>
            <p:cNvSpPr txBox="1"/>
            <p:nvPr/>
          </p:nvSpPr>
          <p:spPr>
            <a:xfrm>
              <a:off x="3993858" y="1489607"/>
              <a:ext cx="788022" cy="677100"/>
            </a:xfrm>
            <a:prstGeom prst="rect">
              <a:avLst/>
            </a:prstGeom>
            <a:noFill/>
          </p:spPr>
          <p:txBody>
            <a:bodyPr wrap="none" lIns="121913" tIns="60956" rIns="121913" bIns="60956" rtlCol="0">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04</a:t>
              </a:r>
              <a:endParaRPr kumimoji="0" lang="zh-CN" altLang="en-US"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endParaRPr>
            </a:p>
          </p:txBody>
        </p:sp>
      </p:grpSp>
      <p:grpSp>
        <p:nvGrpSpPr>
          <p:cNvPr id="12" name="组合 11">
            <a:extLst>
              <a:ext uri="{FF2B5EF4-FFF2-40B4-BE49-F238E27FC236}">
                <a16:creationId xmlns:a16="http://schemas.microsoft.com/office/drawing/2014/main" id="{C46034B8-7673-466E-8778-FD4D5DE3443F}"/>
              </a:ext>
            </a:extLst>
          </p:cNvPr>
          <p:cNvGrpSpPr/>
          <p:nvPr/>
        </p:nvGrpSpPr>
        <p:grpSpPr>
          <a:xfrm>
            <a:off x="3984059" y="3439839"/>
            <a:ext cx="2880888" cy="687948"/>
            <a:chOff x="3993858" y="1478759"/>
            <a:chExt cx="2880888" cy="687948"/>
          </a:xfrm>
        </p:grpSpPr>
        <p:sp>
          <p:nvSpPr>
            <p:cNvPr id="13" name="TextBox 7">
              <a:extLst>
                <a:ext uri="{FF2B5EF4-FFF2-40B4-BE49-F238E27FC236}">
                  <a16:creationId xmlns:a16="http://schemas.microsoft.com/office/drawing/2014/main" id="{7CC42332-8B64-4D97-AD3A-BE45A6D60B5D}"/>
                </a:ext>
              </a:extLst>
            </p:cNvPr>
            <p:cNvSpPr txBox="1"/>
            <p:nvPr/>
          </p:nvSpPr>
          <p:spPr bwMode="auto">
            <a:xfrm>
              <a:off x="4781880" y="1478759"/>
              <a:ext cx="2092866" cy="677100"/>
            </a:xfrm>
            <a:prstGeom prst="rect">
              <a:avLst/>
            </a:prstGeom>
            <a:noFill/>
          </p:spPr>
          <p:txBody>
            <a:bodyPr wrap="none" lIns="121913" tIns="60956" rIns="121913" bIns="60956">
              <a:spAutoFit/>
            </a:body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3600" i="0" u="none" strike="noStrike" kern="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国际储备</a:t>
              </a:r>
            </a:p>
          </p:txBody>
        </p:sp>
        <p:sp>
          <p:nvSpPr>
            <p:cNvPr id="14" name="TextBox 15">
              <a:extLst>
                <a:ext uri="{FF2B5EF4-FFF2-40B4-BE49-F238E27FC236}">
                  <a16:creationId xmlns:a16="http://schemas.microsoft.com/office/drawing/2014/main" id="{41B904F7-B254-411A-8567-584F0C1C779D}"/>
                </a:ext>
              </a:extLst>
            </p:cNvPr>
            <p:cNvSpPr txBox="1"/>
            <p:nvPr/>
          </p:nvSpPr>
          <p:spPr>
            <a:xfrm>
              <a:off x="3993858" y="1489607"/>
              <a:ext cx="788022" cy="677100"/>
            </a:xfrm>
            <a:prstGeom prst="rect">
              <a:avLst/>
            </a:prstGeom>
            <a:noFill/>
          </p:spPr>
          <p:txBody>
            <a:bodyPr wrap="none" lIns="121913" tIns="60956" rIns="121913" bIns="60956" rtlCol="0">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03</a:t>
              </a:r>
              <a:endParaRPr kumimoji="0" lang="zh-CN" altLang="en-US"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endParaRPr>
            </a:p>
          </p:txBody>
        </p:sp>
      </p:grpSp>
      <p:grpSp>
        <p:nvGrpSpPr>
          <p:cNvPr id="15" name="组合 14">
            <a:extLst>
              <a:ext uri="{FF2B5EF4-FFF2-40B4-BE49-F238E27FC236}">
                <a16:creationId xmlns:a16="http://schemas.microsoft.com/office/drawing/2014/main" id="{5B065390-BFB3-488F-A964-001B9F81E8F9}"/>
              </a:ext>
            </a:extLst>
          </p:cNvPr>
          <p:cNvGrpSpPr/>
          <p:nvPr/>
        </p:nvGrpSpPr>
        <p:grpSpPr>
          <a:xfrm>
            <a:off x="3984059" y="2618346"/>
            <a:ext cx="2880888" cy="687948"/>
            <a:chOff x="3993858" y="1478759"/>
            <a:chExt cx="2880888" cy="687948"/>
          </a:xfrm>
        </p:grpSpPr>
        <p:sp>
          <p:nvSpPr>
            <p:cNvPr id="17" name="TextBox 7">
              <a:extLst>
                <a:ext uri="{FF2B5EF4-FFF2-40B4-BE49-F238E27FC236}">
                  <a16:creationId xmlns:a16="http://schemas.microsoft.com/office/drawing/2014/main" id="{7F4CA2E9-F045-408D-A721-621A60E5D770}"/>
                </a:ext>
              </a:extLst>
            </p:cNvPr>
            <p:cNvSpPr txBox="1"/>
            <p:nvPr/>
          </p:nvSpPr>
          <p:spPr bwMode="auto">
            <a:xfrm>
              <a:off x="4781880" y="1478759"/>
              <a:ext cx="2092866" cy="677100"/>
            </a:xfrm>
            <a:prstGeom prst="rect">
              <a:avLst/>
            </a:prstGeom>
            <a:noFill/>
          </p:spPr>
          <p:txBody>
            <a:bodyPr wrap="none" lIns="121913" tIns="60956" rIns="121913" bIns="60956">
              <a:spAutoFit/>
            </a:body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3600" i="0" u="none" strike="noStrike" kern="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汇率制度</a:t>
              </a:r>
            </a:p>
          </p:txBody>
        </p:sp>
        <p:sp>
          <p:nvSpPr>
            <p:cNvPr id="18" name="TextBox 15">
              <a:extLst>
                <a:ext uri="{FF2B5EF4-FFF2-40B4-BE49-F238E27FC236}">
                  <a16:creationId xmlns:a16="http://schemas.microsoft.com/office/drawing/2014/main" id="{F83E54A8-CA77-4B59-ACF8-87E1D880BBCD}"/>
                </a:ext>
              </a:extLst>
            </p:cNvPr>
            <p:cNvSpPr txBox="1"/>
            <p:nvPr/>
          </p:nvSpPr>
          <p:spPr>
            <a:xfrm>
              <a:off x="3993858" y="1489607"/>
              <a:ext cx="788022" cy="677100"/>
            </a:xfrm>
            <a:prstGeom prst="rect">
              <a:avLst/>
            </a:prstGeom>
            <a:noFill/>
          </p:spPr>
          <p:txBody>
            <a:bodyPr wrap="none" lIns="121913" tIns="60956" rIns="121913" bIns="60956" rtlCol="0">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02</a:t>
              </a:r>
              <a:endParaRPr kumimoji="0" lang="zh-CN" altLang="en-US"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endParaRPr>
            </a:p>
          </p:txBody>
        </p:sp>
      </p:grpSp>
      <p:grpSp>
        <p:nvGrpSpPr>
          <p:cNvPr id="19" name="组合 18">
            <a:extLst>
              <a:ext uri="{FF2B5EF4-FFF2-40B4-BE49-F238E27FC236}">
                <a16:creationId xmlns:a16="http://schemas.microsoft.com/office/drawing/2014/main" id="{5968A5DA-074D-4BCF-92E3-E53545F73897}"/>
              </a:ext>
            </a:extLst>
          </p:cNvPr>
          <p:cNvGrpSpPr/>
          <p:nvPr/>
        </p:nvGrpSpPr>
        <p:grpSpPr>
          <a:xfrm>
            <a:off x="3984059" y="5904318"/>
            <a:ext cx="5650878" cy="687948"/>
            <a:chOff x="3993858" y="1478759"/>
            <a:chExt cx="5650878" cy="687948"/>
          </a:xfrm>
        </p:grpSpPr>
        <p:sp>
          <p:nvSpPr>
            <p:cNvPr id="20" name="TextBox 7">
              <a:extLst>
                <a:ext uri="{FF2B5EF4-FFF2-40B4-BE49-F238E27FC236}">
                  <a16:creationId xmlns:a16="http://schemas.microsoft.com/office/drawing/2014/main" id="{BD942513-9FFF-49BD-9E22-368793C66915}"/>
                </a:ext>
              </a:extLst>
            </p:cNvPr>
            <p:cNvSpPr txBox="1"/>
            <p:nvPr/>
          </p:nvSpPr>
          <p:spPr bwMode="auto">
            <a:xfrm>
              <a:off x="4781880" y="1478759"/>
              <a:ext cx="4862856" cy="677100"/>
            </a:xfrm>
            <a:prstGeom prst="rect">
              <a:avLst/>
            </a:prstGeom>
            <a:noFill/>
          </p:spPr>
          <p:txBody>
            <a:bodyPr wrap="none" lIns="121913" tIns="60956" rIns="121913" bIns="60956">
              <a:spAutoFit/>
            </a:body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3600" i="0" u="none" strike="noStrike" kern="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货币危机（</a:t>
              </a:r>
              <a:r>
                <a:rPr kumimoji="0" lang="zh-CN" altLang="en-US" sz="3600" i="0" u="none" strike="noStrike" kern="0" cap="none" spc="0" normalizeH="0" baseline="0" noProof="0" dirty="0">
                  <a:ln>
                    <a:noFill/>
                  </a:ln>
                  <a:solidFill>
                    <a:srgbClr val="FF0000"/>
                  </a:solidFill>
                  <a:effectLst/>
                  <a:uLnTx/>
                  <a:uFillTx/>
                  <a:latin typeface="字魂35号-经典雅黑" panose="02000000000000000000" pitchFamily="2" charset="-122"/>
                  <a:ea typeface="字魂35号-经典雅黑" panose="02000000000000000000" pitchFamily="2" charset="-122"/>
                </a:rPr>
                <a:t>了解即可</a:t>
              </a:r>
              <a:r>
                <a:rPr kumimoji="0" lang="zh-CN" altLang="en-US" sz="3600" i="0" u="none" strike="noStrike" kern="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a:t>
              </a:r>
            </a:p>
          </p:txBody>
        </p:sp>
        <p:sp>
          <p:nvSpPr>
            <p:cNvPr id="21" name="TextBox 15">
              <a:extLst>
                <a:ext uri="{FF2B5EF4-FFF2-40B4-BE49-F238E27FC236}">
                  <a16:creationId xmlns:a16="http://schemas.microsoft.com/office/drawing/2014/main" id="{316030C3-1E2B-48A6-A37A-41540FA69537}"/>
                </a:ext>
              </a:extLst>
            </p:cNvPr>
            <p:cNvSpPr txBox="1"/>
            <p:nvPr/>
          </p:nvSpPr>
          <p:spPr>
            <a:xfrm>
              <a:off x="3993858" y="1489607"/>
              <a:ext cx="788022" cy="677100"/>
            </a:xfrm>
            <a:prstGeom prst="rect">
              <a:avLst/>
            </a:prstGeom>
            <a:noFill/>
          </p:spPr>
          <p:txBody>
            <a:bodyPr wrap="none" lIns="121913" tIns="60956" rIns="121913" bIns="60956" rtlCol="0">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06</a:t>
              </a:r>
              <a:endParaRPr kumimoji="0" lang="zh-CN" altLang="en-US"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endParaRPr>
            </a:p>
          </p:txBody>
        </p:sp>
      </p:grpSp>
      <p:grpSp>
        <p:nvGrpSpPr>
          <p:cNvPr id="22" name="组合 21">
            <a:extLst>
              <a:ext uri="{FF2B5EF4-FFF2-40B4-BE49-F238E27FC236}">
                <a16:creationId xmlns:a16="http://schemas.microsoft.com/office/drawing/2014/main" id="{9146A0D4-9429-4FBF-A62D-7791FF3747C8}"/>
              </a:ext>
            </a:extLst>
          </p:cNvPr>
          <p:cNvGrpSpPr/>
          <p:nvPr/>
        </p:nvGrpSpPr>
        <p:grpSpPr>
          <a:xfrm>
            <a:off x="3984059" y="5082825"/>
            <a:ext cx="3804218" cy="687948"/>
            <a:chOff x="3993858" y="1478759"/>
            <a:chExt cx="3804218" cy="687948"/>
          </a:xfrm>
        </p:grpSpPr>
        <p:sp>
          <p:nvSpPr>
            <p:cNvPr id="23" name="TextBox 7">
              <a:extLst>
                <a:ext uri="{FF2B5EF4-FFF2-40B4-BE49-F238E27FC236}">
                  <a16:creationId xmlns:a16="http://schemas.microsoft.com/office/drawing/2014/main" id="{B8A8F325-5E78-4F32-A3BD-869C08D48167}"/>
                </a:ext>
              </a:extLst>
            </p:cNvPr>
            <p:cNvSpPr txBox="1"/>
            <p:nvPr/>
          </p:nvSpPr>
          <p:spPr bwMode="auto">
            <a:xfrm>
              <a:off x="4781880" y="1478759"/>
              <a:ext cx="3016196" cy="677100"/>
            </a:xfrm>
            <a:prstGeom prst="rect">
              <a:avLst/>
            </a:prstGeom>
            <a:noFill/>
          </p:spPr>
          <p:txBody>
            <a:bodyPr wrap="none" lIns="121913" tIns="60956" rIns="121913" bIns="60956">
              <a:spAutoFit/>
            </a:body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3600" i="0" u="none" strike="noStrike" kern="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国际金融市场</a:t>
              </a:r>
            </a:p>
          </p:txBody>
        </p:sp>
        <p:sp>
          <p:nvSpPr>
            <p:cNvPr id="24" name="TextBox 15">
              <a:extLst>
                <a:ext uri="{FF2B5EF4-FFF2-40B4-BE49-F238E27FC236}">
                  <a16:creationId xmlns:a16="http://schemas.microsoft.com/office/drawing/2014/main" id="{6EFE8838-FA95-4826-B6F9-253B18889D8B}"/>
                </a:ext>
              </a:extLst>
            </p:cNvPr>
            <p:cNvSpPr txBox="1"/>
            <p:nvPr/>
          </p:nvSpPr>
          <p:spPr>
            <a:xfrm>
              <a:off x="3993858" y="1489607"/>
              <a:ext cx="788022" cy="677100"/>
            </a:xfrm>
            <a:prstGeom prst="rect">
              <a:avLst/>
            </a:prstGeom>
            <a:noFill/>
          </p:spPr>
          <p:txBody>
            <a:bodyPr wrap="none" lIns="121913" tIns="60956" rIns="121913" bIns="60956" rtlCol="0">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05</a:t>
              </a:r>
              <a:endParaRPr kumimoji="0" lang="zh-CN" altLang="en-US"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endParaRPr>
            </a:p>
          </p:txBody>
        </p:sp>
      </p:grpSp>
    </p:spTree>
    <p:extLst>
      <p:ext uri="{BB962C8B-B14F-4D97-AF65-F5344CB8AC3E}">
        <p14:creationId xmlns:p14="http://schemas.microsoft.com/office/powerpoint/2010/main" val="21106731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420073" y="250621"/>
            <a:ext cx="277992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蒙代尔</a:t>
            </a: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弗莱明模型</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pic>
        <p:nvPicPr>
          <p:cNvPr id="3" name="图片 2">
            <a:extLst>
              <a:ext uri="{FF2B5EF4-FFF2-40B4-BE49-F238E27FC236}">
                <a16:creationId xmlns:a16="http://schemas.microsoft.com/office/drawing/2014/main" id="{3555C8EF-8916-2F97-0FA8-867CBCEC0161}"/>
              </a:ext>
            </a:extLst>
          </p:cNvPr>
          <p:cNvPicPr>
            <a:picLocks noChangeAspect="1"/>
          </p:cNvPicPr>
          <p:nvPr/>
        </p:nvPicPr>
        <p:blipFill rotWithShape="1">
          <a:blip r:embed="rId3">
            <a:extLst>
              <a:ext uri="{28A0092B-C50C-407E-A947-70E740481C1C}">
                <a14:useLocalDpi xmlns:a14="http://schemas.microsoft.com/office/drawing/2010/main" val="0"/>
              </a:ext>
            </a:extLst>
          </a:blip>
          <a:srcRect t="21836" b="13486"/>
          <a:stretch/>
        </p:blipFill>
        <p:spPr>
          <a:xfrm>
            <a:off x="1450391" y="1175497"/>
            <a:ext cx="9291218" cy="4507006"/>
          </a:xfrm>
          <a:prstGeom prst="rect">
            <a:avLst/>
          </a:prstGeom>
        </p:spPr>
      </p:pic>
      <p:sp>
        <p:nvSpPr>
          <p:cNvPr id="4" name="文本框 3">
            <a:extLst>
              <a:ext uri="{FF2B5EF4-FFF2-40B4-BE49-F238E27FC236}">
                <a16:creationId xmlns:a16="http://schemas.microsoft.com/office/drawing/2014/main" id="{6D6A5575-BF75-7E72-A914-52397C03FBC7}"/>
              </a:ext>
            </a:extLst>
          </p:cNvPr>
          <p:cNvSpPr txBox="1"/>
          <p:nvPr/>
        </p:nvSpPr>
        <p:spPr>
          <a:xfrm>
            <a:off x="3248105" y="5657156"/>
            <a:ext cx="5695790" cy="461665"/>
          </a:xfrm>
          <a:prstGeom prst="rect">
            <a:avLst/>
          </a:prstGeom>
          <a:noFill/>
        </p:spPr>
        <p:txBody>
          <a:bodyPr wrap="none" rtlCol="0">
            <a:spAutoFit/>
          </a:bodyPr>
          <a:lstStyle/>
          <a:p>
            <a:pPr algn="l"/>
            <a:r>
              <a:rPr lang="zh-CN" altLang="en-US" sz="2400" dirty="0"/>
              <a:t>课本</a:t>
            </a:r>
            <a:r>
              <a:rPr lang="en-US" altLang="zh-CN" sz="2400" dirty="0"/>
              <a:t>P266 </a:t>
            </a:r>
            <a:r>
              <a:rPr lang="zh-CN" altLang="en-US" sz="2400" dirty="0"/>
              <a:t>蒙代尔</a:t>
            </a:r>
            <a:r>
              <a:rPr lang="en-US" altLang="zh-CN" sz="2400" dirty="0"/>
              <a:t>-</a:t>
            </a:r>
            <a:r>
              <a:rPr lang="zh-CN" altLang="en-US" sz="2400" dirty="0"/>
              <a:t>弗莱明模型的政策效应</a:t>
            </a:r>
          </a:p>
        </p:txBody>
      </p:sp>
    </p:spTree>
    <p:extLst>
      <p:ext uri="{BB962C8B-B14F-4D97-AF65-F5344CB8AC3E}">
        <p14:creationId xmlns:p14="http://schemas.microsoft.com/office/powerpoint/2010/main" val="6252665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420073" y="250621"/>
            <a:ext cx="277992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蒙代尔</a:t>
            </a: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弗莱明模型</a:t>
            </a:r>
          </a:p>
        </p:txBody>
      </p:sp>
      <p:pic>
        <p:nvPicPr>
          <p:cNvPr id="23" name="图片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graphicFrame>
        <p:nvGraphicFramePr>
          <p:cNvPr id="5" name="表格 4">
            <a:extLst>
              <a:ext uri="{FF2B5EF4-FFF2-40B4-BE49-F238E27FC236}">
                <a16:creationId xmlns:a16="http://schemas.microsoft.com/office/drawing/2014/main" id="{F46B285A-7411-6DAA-613D-CF8C659315B6}"/>
              </a:ext>
            </a:extLst>
          </p:cNvPr>
          <p:cNvGraphicFramePr>
            <a:graphicFrameLocks noGrp="1"/>
          </p:cNvGraphicFramePr>
          <p:nvPr>
            <p:extLst>
              <p:ext uri="{D42A27DB-BD31-4B8C-83A1-F6EECF244321}">
                <p14:modId xmlns:p14="http://schemas.microsoft.com/office/powerpoint/2010/main" val="740052943"/>
              </p:ext>
            </p:extLst>
          </p:nvPr>
        </p:nvGraphicFramePr>
        <p:xfrm>
          <a:off x="362436" y="952802"/>
          <a:ext cx="11467128" cy="3523129"/>
        </p:xfrm>
        <a:graphic>
          <a:graphicData uri="http://schemas.openxmlformats.org/drawingml/2006/table">
            <a:tbl>
              <a:tblPr>
                <a:tableStyleId>{5C22544A-7EE6-4342-B048-85BDC9FD1C3A}</a:tableStyleId>
              </a:tblPr>
              <a:tblGrid>
                <a:gridCol w="2866782">
                  <a:extLst>
                    <a:ext uri="{9D8B030D-6E8A-4147-A177-3AD203B41FA5}">
                      <a16:colId xmlns:a16="http://schemas.microsoft.com/office/drawing/2014/main" val="319828098"/>
                    </a:ext>
                  </a:extLst>
                </a:gridCol>
                <a:gridCol w="2866782">
                  <a:extLst>
                    <a:ext uri="{9D8B030D-6E8A-4147-A177-3AD203B41FA5}">
                      <a16:colId xmlns:a16="http://schemas.microsoft.com/office/drawing/2014/main" val="3357872537"/>
                    </a:ext>
                  </a:extLst>
                </a:gridCol>
                <a:gridCol w="2866782">
                  <a:extLst>
                    <a:ext uri="{9D8B030D-6E8A-4147-A177-3AD203B41FA5}">
                      <a16:colId xmlns:a16="http://schemas.microsoft.com/office/drawing/2014/main" val="1420864424"/>
                    </a:ext>
                  </a:extLst>
                </a:gridCol>
                <a:gridCol w="2866782">
                  <a:extLst>
                    <a:ext uri="{9D8B030D-6E8A-4147-A177-3AD203B41FA5}">
                      <a16:colId xmlns:a16="http://schemas.microsoft.com/office/drawing/2014/main" val="995631956"/>
                    </a:ext>
                  </a:extLst>
                </a:gridCol>
              </a:tblGrid>
              <a:tr h="1007457">
                <a:tc>
                  <a:txBody>
                    <a:bodyPr/>
                    <a:lstStyle/>
                    <a:p>
                      <a:pPr algn="ctr" fontAlgn="ctr"/>
                      <a:r>
                        <a:rPr lang="zh-CN" altLang="en-US" sz="2800" u="none" strike="noStrike" dirty="0">
                          <a:effectLst/>
                        </a:rPr>
                        <a:t>汇率制度</a:t>
                      </a:r>
                      <a:endParaRPr lang="zh-CN" altLang="en-US" sz="28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zh-CN" altLang="en-US" sz="2800" u="none" strike="noStrike" dirty="0">
                          <a:effectLst/>
                        </a:rPr>
                        <a:t>政策</a:t>
                      </a:r>
                      <a:endParaRPr lang="zh-CN" altLang="en-US" sz="28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zh-CN" altLang="en-US" sz="2800" u="none" strike="noStrike">
                          <a:effectLst/>
                        </a:rPr>
                        <a:t>资本自由流动</a:t>
                      </a:r>
                      <a:endParaRPr lang="zh-CN" altLang="en-US" sz="28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zh-CN" altLang="en-US" sz="2800" u="none" strike="noStrike">
                          <a:effectLst/>
                        </a:rPr>
                        <a:t>资本完全不流动</a:t>
                      </a:r>
                      <a:endParaRPr lang="zh-CN" altLang="en-US" sz="28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29248866"/>
                  </a:ext>
                </a:extLst>
              </a:tr>
              <a:tr h="628918">
                <a:tc rowSpan="2">
                  <a:txBody>
                    <a:bodyPr/>
                    <a:lstStyle/>
                    <a:p>
                      <a:pPr algn="ctr" fontAlgn="ctr"/>
                      <a:r>
                        <a:rPr lang="zh-CN" altLang="en-US" sz="2800" u="none" strike="noStrike">
                          <a:effectLst/>
                        </a:rPr>
                        <a:t>固定汇率</a:t>
                      </a:r>
                      <a:endParaRPr lang="zh-CN" altLang="en-US" sz="28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zh-CN" altLang="en-US" sz="2800" u="none" strike="noStrike" dirty="0">
                          <a:effectLst/>
                        </a:rPr>
                        <a:t>财政政策</a:t>
                      </a:r>
                      <a:endParaRPr lang="zh-CN" altLang="en-US" sz="28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zh-CN" altLang="en-US" sz="2800" u="none" strike="noStrike">
                          <a:effectLst/>
                        </a:rPr>
                        <a:t>有效</a:t>
                      </a:r>
                      <a:endParaRPr lang="zh-CN" altLang="en-US" sz="28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zh-CN" altLang="en-US" sz="2800" u="none" strike="noStrike">
                          <a:effectLst/>
                        </a:rPr>
                        <a:t>无效</a:t>
                      </a:r>
                      <a:endParaRPr lang="zh-CN" altLang="en-US" sz="28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27770881"/>
                  </a:ext>
                </a:extLst>
              </a:tr>
              <a:tr h="628918">
                <a:tc vMerge="1">
                  <a:txBody>
                    <a:bodyPr/>
                    <a:lstStyle/>
                    <a:p>
                      <a:endParaRPr lang="zh-CN" altLang="en-US"/>
                    </a:p>
                  </a:txBody>
                  <a:tcPr/>
                </a:tc>
                <a:tc>
                  <a:txBody>
                    <a:bodyPr/>
                    <a:lstStyle/>
                    <a:p>
                      <a:pPr algn="ctr" fontAlgn="ctr"/>
                      <a:r>
                        <a:rPr lang="zh-CN" altLang="en-US" sz="2800" u="none" strike="noStrike" dirty="0">
                          <a:effectLst/>
                        </a:rPr>
                        <a:t>货币政策</a:t>
                      </a:r>
                      <a:endParaRPr lang="zh-CN" altLang="en-US" sz="28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gridSpan="2">
                  <a:txBody>
                    <a:bodyPr/>
                    <a:lstStyle/>
                    <a:p>
                      <a:pPr algn="ctr" fontAlgn="ctr"/>
                      <a:r>
                        <a:rPr lang="zh-CN" altLang="en-US" sz="2800" u="none" strike="noStrike" dirty="0">
                          <a:effectLst/>
                        </a:rPr>
                        <a:t>无效</a:t>
                      </a:r>
                      <a:endParaRPr lang="zh-CN" altLang="en-US" sz="28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ltLang="en-US"/>
                    </a:p>
                  </a:txBody>
                  <a:tcPr/>
                </a:tc>
                <a:extLst>
                  <a:ext uri="{0D108BD9-81ED-4DB2-BD59-A6C34878D82A}">
                    <a16:rowId xmlns:a16="http://schemas.microsoft.com/office/drawing/2014/main" val="982674139"/>
                  </a:ext>
                </a:extLst>
              </a:tr>
              <a:tr h="628918">
                <a:tc rowSpan="2">
                  <a:txBody>
                    <a:bodyPr/>
                    <a:lstStyle/>
                    <a:p>
                      <a:pPr algn="ctr" fontAlgn="ctr"/>
                      <a:r>
                        <a:rPr lang="zh-CN" altLang="en-US" sz="2800" u="none" strike="noStrike">
                          <a:effectLst/>
                        </a:rPr>
                        <a:t>浮动汇率</a:t>
                      </a:r>
                      <a:endParaRPr lang="zh-CN" altLang="en-US" sz="28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zh-CN" altLang="en-US" sz="2800" u="none" strike="noStrike">
                          <a:effectLst/>
                        </a:rPr>
                        <a:t>财政政策</a:t>
                      </a:r>
                      <a:endParaRPr lang="zh-CN" altLang="en-US" sz="28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zh-CN" altLang="en-US" sz="2800" u="none" strike="noStrike" dirty="0">
                          <a:effectLst/>
                        </a:rPr>
                        <a:t>无效</a:t>
                      </a:r>
                      <a:endParaRPr lang="zh-CN" altLang="en-US" sz="28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zh-CN" altLang="en-US" sz="2800" u="none" strike="noStrike" dirty="0">
                          <a:effectLst/>
                        </a:rPr>
                        <a:t>有效</a:t>
                      </a:r>
                      <a:endParaRPr lang="zh-CN" altLang="en-US" sz="28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61857806"/>
                  </a:ext>
                </a:extLst>
              </a:tr>
              <a:tr h="628918">
                <a:tc vMerge="1">
                  <a:txBody>
                    <a:bodyPr/>
                    <a:lstStyle/>
                    <a:p>
                      <a:endParaRPr lang="zh-CN" altLang="en-US"/>
                    </a:p>
                  </a:txBody>
                  <a:tcPr/>
                </a:tc>
                <a:tc>
                  <a:txBody>
                    <a:bodyPr/>
                    <a:lstStyle/>
                    <a:p>
                      <a:pPr algn="ctr" fontAlgn="ctr"/>
                      <a:r>
                        <a:rPr lang="zh-CN" altLang="en-US" sz="2800" u="none" strike="noStrike">
                          <a:effectLst/>
                        </a:rPr>
                        <a:t>货币政策</a:t>
                      </a:r>
                      <a:endParaRPr lang="zh-CN" altLang="en-US" sz="28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gridSpan="2">
                  <a:txBody>
                    <a:bodyPr/>
                    <a:lstStyle/>
                    <a:p>
                      <a:pPr algn="ctr" fontAlgn="ctr"/>
                      <a:r>
                        <a:rPr lang="zh-CN" altLang="en-US" sz="2800" u="none" strike="noStrike" dirty="0">
                          <a:effectLst/>
                        </a:rPr>
                        <a:t>有效</a:t>
                      </a:r>
                      <a:endParaRPr lang="zh-CN" altLang="en-US" sz="28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ltLang="en-US"/>
                    </a:p>
                  </a:txBody>
                  <a:tcPr/>
                </a:tc>
                <a:extLst>
                  <a:ext uri="{0D108BD9-81ED-4DB2-BD59-A6C34878D82A}">
                    <a16:rowId xmlns:a16="http://schemas.microsoft.com/office/drawing/2014/main" val="3210618433"/>
                  </a:ext>
                </a:extLst>
              </a:tr>
            </a:tbl>
          </a:graphicData>
        </a:graphic>
      </p:graphicFrame>
      <p:sp>
        <p:nvSpPr>
          <p:cNvPr id="6" name="文本框 5">
            <a:extLst>
              <a:ext uri="{FF2B5EF4-FFF2-40B4-BE49-F238E27FC236}">
                <a16:creationId xmlns:a16="http://schemas.microsoft.com/office/drawing/2014/main" id="{ABC931C8-D08D-6181-5E5C-85E40F266C84}"/>
              </a:ext>
            </a:extLst>
          </p:cNvPr>
          <p:cNvSpPr txBox="1"/>
          <p:nvPr/>
        </p:nvSpPr>
        <p:spPr>
          <a:xfrm>
            <a:off x="362436" y="4485907"/>
            <a:ext cx="11157211" cy="1815882"/>
          </a:xfrm>
          <a:prstGeom prst="rect">
            <a:avLst/>
          </a:prstGeom>
          <a:noFill/>
        </p:spPr>
        <p:txBody>
          <a:bodyPr wrap="square" rtlCol="0">
            <a:spAutoFit/>
          </a:bodyPr>
          <a:lstStyle/>
          <a:p>
            <a:pPr algn="l"/>
            <a:r>
              <a:rPr lang="zh-CN" altLang="en-US" sz="2800" dirty="0">
                <a:solidFill>
                  <a:srgbClr val="FF0000"/>
                </a:solidFill>
              </a:rPr>
              <a:t>注</a:t>
            </a:r>
            <a:r>
              <a:rPr lang="en-US" altLang="zh-CN" sz="2800" dirty="0">
                <a:solidFill>
                  <a:srgbClr val="FF0000"/>
                </a:solidFill>
              </a:rPr>
              <a:t>(</a:t>
            </a:r>
            <a:r>
              <a:rPr lang="zh-CN" altLang="en-US" sz="2800" dirty="0">
                <a:solidFill>
                  <a:srgbClr val="FF0000"/>
                </a:solidFill>
              </a:rPr>
              <a:t>★ ★ ★</a:t>
            </a:r>
            <a:r>
              <a:rPr lang="en-US" altLang="zh-CN" sz="2800" dirty="0">
                <a:solidFill>
                  <a:srgbClr val="FF0000"/>
                </a:solidFill>
              </a:rPr>
              <a:t>)</a:t>
            </a:r>
            <a:r>
              <a:rPr lang="zh-CN" altLang="en-US" sz="2800" dirty="0">
                <a:solidFill>
                  <a:srgbClr val="FF0000"/>
                </a:solidFill>
              </a:rPr>
              <a:t>：  </a:t>
            </a:r>
            <a:endParaRPr lang="en-US" altLang="zh-CN" sz="2800" dirty="0">
              <a:solidFill>
                <a:srgbClr val="FF0000"/>
              </a:solidFill>
            </a:endParaRPr>
          </a:p>
          <a:p>
            <a:pPr algn="l"/>
            <a:r>
              <a:rPr lang="zh-CN" altLang="en-US" sz="2800" dirty="0"/>
              <a:t>①固定汇率制度下，货币政策无效；浮动汇率制度下，货币政策有效；</a:t>
            </a:r>
            <a:endParaRPr lang="en-US" altLang="zh-CN" sz="2800" dirty="0"/>
          </a:p>
          <a:p>
            <a:pPr algn="l"/>
            <a:r>
              <a:rPr lang="zh-CN" altLang="en-US" sz="2800" dirty="0"/>
              <a:t>②资本完全不流动、浮动汇率制下：财政货币政策均有效；</a:t>
            </a:r>
            <a:endParaRPr lang="en-US" altLang="zh-CN" sz="2800" dirty="0"/>
          </a:p>
          <a:p>
            <a:pPr algn="l"/>
            <a:r>
              <a:rPr lang="en-US" altLang="zh-CN" sz="2800" dirty="0"/>
              <a:t>    </a:t>
            </a:r>
            <a:r>
              <a:rPr lang="zh-CN" altLang="en-US" sz="2800" dirty="0"/>
              <a:t>资本完全不流动、固定汇率制下：财政货币政策均无效；</a:t>
            </a:r>
          </a:p>
        </p:txBody>
      </p:sp>
    </p:spTree>
    <p:extLst>
      <p:ext uri="{BB962C8B-B14F-4D97-AF65-F5344CB8AC3E}">
        <p14:creationId xmlns:p14="http://schemas.microsoft.com/office/powerpoint/2010/main" val="36484209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1102152" y="250621"/>
            <a:ext cx="141577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二元冲突</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5D04385C-23ED-ECD8-22D6-CCDECC73B769}"/>
              </a:ext>
            </a:extLst>
          </p:cNvPr>
          <p:cNvSpPr txBox="1"/>
          <p:nvPr/>
        </p:nvSpPr>
        <p:spPr>
          <a:xfrm>
            <a:off x="623048" y="2951947"/>
            <a:ext cx="10945905" cy="954107"/>
          </a:xfrm>
          <a:prstGeom prst="rect">
            <a:avLst/>
          </a:prstGeom>
          <a:noFill/>
        </p:spPr>
        <p:txBody>
          <a:bodyPr wrap="square" rtlCol="0">
            <a:spAutoFit/>
          </a:bodyPr>
          <a:lstStyle/>
          <a:p>
            <a:pPr algn="l"/>
            <a:r>
              <a:rPr lang="zh-CN" altLang="en-US" sz="2800" b="1" dirty="0"/>
              <a:t>二元冲突（米德）</a:t>
            </a:r>
            <a:r>
              <a:rPr lang="zh-CN" altLang="en-US" sz="2800" dirty="0"/>
              <a:t>：</a:t>
            </a:r>
            <a:r>
              <a:rPr lang="zh-CN" altLang="en-US" sz="2800" dirty="0">
                <a:solidFill>
                  <a:srgbClr val="FF0000"/>
                </a:solidFill>
              </a:rPr>
              <a:t>固定汇率制度与资本自由流动存在内在冲突</a:t>
            </a:r>
            <a:r>
              <a:rPr lang="zh-CN" altLang="en-US" sz="2800" dirty="0"/>
              <a:t>，即实行固定汇率制度的前提条件之一就是资本管制。</a:t>
            </a:r>
          </a:p>
        </p:txBody>
      </p:sp>
    </p:spTree>
    <p:extLst>
      <p:ext uri="{BB962C8B-B14F-4D97-AF65-F5344CB8AC3E}">
        <p14:creationId xmlns:p14="http://schemas.microsoft.com/office/powerpoint/2010/main" val="40505346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486606" y="250621"/>
            <a:ext cx="264687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三元难题（悖论）</a:t>
            </a: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83C9FAD7-7C61-589A-A898-0BAD69A4747A}"/>
              </a:ext>
            </a:extLst>
          </p:cNvPr>
          <p:cNvSpPr txBox="1"/>
          <p:nvPr/>
        </p:nvSpPr>
        <p:spPr>
          <a:xfrm>
            <a:off x="4277233" y="5638059"/>
            <a:ext cx="3637534" cy="461665"/>
          </a:xfrm>
          <a:prstGeom prst="rect">
            <a:avLst/>
          </a:prstGeom>
          <a:noFill/>
        </p:spPr>
        <p:txBody>
          <a:bodyPr wrap="none" rtlCol="0">
            <a:spAutoFit/>
          </a:bodyPr>
          <a:lstStyle/>
          <a:p>
            <a:pPr algn="l"/>
            <a:r>
              <a:rPr lang="zh-CN" altLang="en-US" sz="2400" dirty="0">
                <a:solidFill>
                  <a:srgbClr val="FF0000"/>
                </a:solidFill>
              </a:rPr>
              <a:t>三元悖论：保罗</a:t>
            </a:r>
            <a:r>
              <a:rPr lang="en-US" altLang="zh-CN" sz="2400" dirty="0">
                <a:solidFill>
                  <a:srgbClr val="FF0000"/>
                </a:solidFill>
              </a:rPr>
              <a:t>·</a:t>
            </a:r>
            <a:r>
              <a:rPr lang="zh-CN" altLang="en-US" sz="2400" dirty="0">
                <a:solidFill>
                  <a:srgbClr val="FF0000"/>
                </a:solidFill>
              </a:rPr>
              <a:t>克鲁格曼</a:t>
            </a:r>
          </a:p>
        </p:txBody>
      </p:sp>
      <p:pic>
        <p:nvPicPr>
          <p:cNvPr id="4" name="图片 3">
            <a:extLst>
              <a:ext uri="{FF2B5EF4-FFF2-40B4-BE49-F238E27FC236}">
                <a16:creationId xmlns:a16="http://schemas.microsoft.com/office/drawing/2014/main" id="{693CA1DC-4DF0-DABA-2A73-A1ADC34C5943}"/>
              </a:ext>
            </a:extLst>
          </p:cNvPr>
          <p:cNvPicPr>
            <a:picLocks noChangeAspect="1"/>
          </p:cNvPicPr>
          <p:nvPr/>
        </p:nvPicPr>
        <p:blipFill>
          <a:blip r:embed="rId4"/>
          <a:stretch>
            <a:fillRect/>
          </a:stretch>
        </p:blipFill>
        <p:spPr>
          <a:xfrm>
            <a:off x="1713198" y="1047861"/>
            <a:ext cx="8765603" cy="4598894"/>
          </a:xfrm>
          <a:prstGeom prst="rect">
            <a:avLst/>
          </a:prstGeom>
        </p:spPr>
      </p:pic>
    </p:spTree>
    <p:extLst>
      <p:ext uri="{BB962C8B-B14F-4D97-AF65-F5344CB8AC3E}">
        <p14:creationId xmlns:p14="http://schemas.microsoft.com/office/powerpoint/2010/main" val="29982501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794384" y="250621"/>
            <a:ext cx="2031325"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外汇冲抵干预</a:t>
            </a: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7" name="文本框 6">
            <a:extLst>
              <a:ext uri="{FF2B5EF4-FFF2-40B4-BE49-F238E27FC236}">
                <a16:creationId xmlns:a16="http://schemas.microsoft.com/office/drawing/2014/main" id="{FE3AD754-C514-9FDF-3F7B-ECF63745445F}"/>
              </a:ext>
            </a:extLst>
          </p:cNvPr>
          <p:cNvSpPr txBox="1"/>
          <p:nvPr/>
        </p:nvSpPr>
        <p:spPr>
          <a:xfrm>
            <a:off x="443754" y="2736503"/>
            <a:ext cx="11304493" cy="1384995"/>
          </a:xfrm>
          <a:prstGeom prst="rect">
            <a:avLst/>
          </a:prstGeom>
          <a:noFill/>
        </p:spPr>
        <p:txBody>
          <a:bodyPr wrap="square">
            <a:spAutoFit/>
          </a:bodyPr>
          <a:lstStyle/>
          <a:p>
            <a:r>
              <a:rPr lang="zh-CN" altLang="en-US" sz="2800" b="1" dirty="0"/>
              <a:t>外汇冲销干预（中和干预）</a:t>
            </a:r>
            <a:r>
              <a:rPr lang="zh-CN" altLang="en-US" sz="2800" dirty="0"/>
              <a:t>：中央银行在进行外汇买卖的同时，又通过公开市场操作对国内市场进行反向操作，达到本币供应量不变目的。</a:t>
            </a:r>
            <a:endParaRPr lang="en-US" altLang="zh-CN" sz="2800" dirty="0"/>
          </a:p>
          <a:p>
            <a:r>
              <a:rPr lang="zh-CN" altLang="en-US" sz="2800" dirty="0"/>
              <a:t>注：</a:t>
            </a:r>
            <a:r>
              <a:rPr lang="zh-CN" altLang="en-US" sz="2800" dirty="0">
                <a:solidFill>
                  <a:srgbClr val="FF0000"/>
                </a:solidFill>
              </a:rPr>
              <a:t>冲抵外汇干预一般不改变汇率</a:t>
            </a:r>
          </a:p>
        </p:txBody>
      </p:sp>
    </p:spTree>
    <p:extLst>
      <p:ext uri="{BB962C8B-B14F-4D97-AF65-F5344CB8AC3E}">
        <p14:creationId xmlns:p14="http://schemas.microsoft.com/office/powerpoint/2010/main" val="18772345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24"/>
          <p:cNvGrpSpPr/>
          <p:nvPr/>
        </p:nvGrpSpPr>
        <p:grpSpPr>
          <a:xfrm>
            <a:off x="3630558" y="1537000"/>
            <a:ext cx="1447735" cy="1148889"/>
            <a:chOff x="3419345" y="385660"/>
            <a:chExt cx="1447546" cy="1149156"/>
          </a:xfrm>
          <a:solidFill>
            <a:schemeClr val="bg1"/>
          </a:solidFill>
          <a:effectLst/>
        </p:grpSpPr>
        <p:sp>
          <p:nvSpPr>
            <p:cNvPr id="26" name="椭圆 25"/>
            <p:cNvSpPr/>
            <p:nvPr/>
          </p:nvSpPr>
          <p:spPr>
            <a:xfrm flipV="1">
              <a:off x="3419345" y="946280"/>
              <a:ext cx="588536" cy="588536"/>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7" name="椭圆 26"/>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8" name="椭圆 27"/>
            <p:cNvSpPr/>
            <p:nvPr/>
          </p:nvSpPr>
          <p:spPr>
            <a:xfrm flipV="1">
              <a:off x="4650079" y="385660"/>
              <a:ext cx="216812" cy="216812"/>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9" name="椭圆 28"/>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3" name="组合 29"/>
          <p:cNvGrpSpPr/>
          <p:nvPr/>
        </p:nvGrpSpPr>
        <p:grpSpPr>
          <a:xfrm flipH="1" flipV="1">
            <a:off x="7110545" y="1979358"/>
            <a:ext cx="1447735" cy="1148889"/>
            <a:chOff x="3419345" y="385660"/>
            <a:chExt cx="1447546" cy="1149156"/>
          </a:xfrm>
          <a:solidFill>
            <a:schemeClr val="bg1"/>
          </a:solidFill>
          <a:effectLst/>
        </p:grpSpPr>
        <p:sp>
          <p:nvSpPr>
            <p:cNvPr id="31" name="椭圆 30"/>
            <p:cNvSpPr/>
            <p:nvPr/>
          </p:nvSpPr>
          <p:spPr>
            <a:xfrm flipV="1">
              <a:off x="3419345" y="946280"/>
              <a:ext cx="588536" cy="588536"/>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2" name="椭圆 31"/>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3" name="椭圆 32"/>
            <p:cNvSpPr/>
            <p:nvPr/>
          </p:nvSpPr>
          <p:spPr>
            <a:xfrm flipV="1">
              <a:off x="4650079" y="385660"/>
              <a:ext cx="216812" cy="216812"/>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4" name="椭圆 33"/>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4" name="组合 34"/>
          <p:cNvGrpSpPr/>
          <p:nvPr/>
        </p:nvGrpSpPr>
        <p:grpSpPr>
          <a:xfrm>
            <a:off x="5088117" y="1370775"/>
            <a:ext cx="1996835" cy="1996112"/>
            <a:chOff x="3606461" y="1664340"/>
            <a:chExt cx="1040024" cy="1040024"/>
          </a:xfrm>
          <a:solidFill>
            <a:srgbClr val="C81623"/>
          </a:solidFill>
          <a:effectLst/>
        </p:grpSpPr>
        <p:sp>
          <p:nvSpPr>
            <p:cNvPr id="36" name="椭圆 35"/>
            <p:cNvSpPr/>
            <p:nvPr/>
          </p:nvSpPr>
          <p:spPr>
            <a:xfrm>
              <a:off x="3606461" y="1664340"/>
              <a:ext cx="1040024" cy="1040024"/>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7" name="文本框 1"/>
            <p:cNvSpPr txBox="1"/>
            <p:nvPr/>
          </p:nvSpPr>
          <p:spPr>
            <a:xfrm>
              <a:off x="3868585" y="1869363"/>
              <a:ext cx="509458" cy="689545"/>
            </a:xfrm>
            <a:prstGeom prst="rect">
              <a:avLst/>
            </a:prstGeom>
            <a:grpFill/>
            <a:ln>
              <a:noFill/>
            </a:ln>
            <a:effectLst/>
          </p:spPr>
          <p:txBody>
            <a:bodyPr wrap="none" rtlCol="0">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3</a:t>
              </a:r>
              <a:endParaRPr kumimoji="0" lang="zh-CN" altLang="en-US"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sp>
        <p:nvSpPr>
          <p:cNvPr id="38" name="矩形 69"/>
          <p:cNvSpPr>
            <a:spLocks noChangeArrowheads="1"/>
          </p:cNvSpPr>
          <p:nvPr/>
        </p:nvSpPr>
        <p:spPr bwMode="auto">
          <a:xfrm>
            <a:off x="4774414" y="3930223"/>
            <a:ext cx="2643172" cy="830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3" rIns="91428" bIns="45713">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国际储备</a:t>
            </a:r>
          </a:p>
        </p:txBody>
      </p:sp>
    </p:spTree>
    <p:extLst>
      <p:ext uri="{BB962C8B-B14F-4D97-AF65-F5344CB8AC3E}">
        <p14:creationId xmlns:p14="http://schemas.microsoft.com/office/powerpoint/2010/main" val="8050430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1102159" y="250621"/>
            <a:ext cx="141577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国际储备</a:t>
            </a: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753CA65C-7E4E-5428-C45F-BCA7E8C87B22}"/>
              </a:ext>
            </a:extLst>
          </p:cNvPr>
          <p:cNvSpPr txBox="1"/>
          <p:nvPr/>
        </p:nvSpPr>
        <p:spPr>
          <a:xfrm>
            <a:off x="228600" y="904426"/>
            <a:ext cx="11734800" cy="4185761"/>
          </a:xfrm>
          <a:prstGeom prst="rect">
            <a:avLst/>
          </a:prstGeom>
          <a:noFill/>
        </p:spPr>
        <p:txBody>
          <a:bodyPr wrap="square" rtlCol="0">
            <a:spAutoFit/>
          </a:bodyPr>
          <a:lstStyle/>
          <a:p>
            <a:pPr algn="l"/>
            <a:r>
              <a:rPr lang="zh-CN" altLang="en-US" sz="2800" b="1" dirty="0"/>
              <a:t>国际储备（官方储备）</a:t>
            </a:r>
            <a:r>
              <a:rPr lang="zh-CN" altLang="en-US" sz="2800" dirty="0"/>
              <a:t>：由货币当局控制，并随时可供货币当局用来满足国际收支融资需要，用以干预外汇市场影响货币汇率，支付国际收支差额的资产。</a:t>
            </a:r>
            <a:endParaRPr lang="en-US" altLang="zh-CN" sz="2800" dirty="0"/>
          </a:p>
          <a:p>
            <a:pPr algn="l"/>
            <a:endParaRPr lang="en-US" altLang="zh-CN" sz="1400" dirty="0"/>
          </a:p>
          <a:p>
            <a:pPr algn="l"/>
            <a:r>
              <a:rPr lang="zh-CN" altLang="en-US" sz="2800" b="1" dirty="0">
                <a:solidFill>
                  <a:srgbClr val="FF0000"/>
                </a:solidFill>
              </a:rPr>
              <a:t>特征</a:t>
            </a:r>
            <a:r>
              <a:rPr lang="zh-CN" altLang="en-US" sz="2800" dirty="0"/>
              <a:t>：①官方持有；②普遍收受性；③充分流动性；④可兑性；⑤实际持有；⑥非本币；</a:t>
            </a:r>
            <a:endParaRPr lang="en-US" altLang="zh-CN" sz="2800" dirty="0"/>
          </a:p>
          <a:p>
            <a:pPr algn="l"/>
            <a:endParaRPr lang="en-US" altLang="zh-CN" sz="1400" dirty="0"/>
          </a:p>
          <a:p>
            <a:pPr algn="l"/>
            <a:r>
              <a:rPr lang="zh-CN" altLang="en-US" sz="2800" b="1" dirty="0"/>
              <a:t>构成</a:t>
            </a:r>
            <a:r>
              <a:rPr lang="zh-CN" altLang="en-US" sz="2800" dirty="0"/>
              <a:t>：外汇储备、黄金储备（货币黄金</a:t>
            </a:r>
            <a:r>
              <a:rPr lang="en-US" altLang="zh-CN" sz="2800" dirty="0"/>
              <a:t>,</a:t>
            </a:r>
            <a:r>
              <a:rPr lang="zh-CN" altLang="en-US" sz="2800" dirty="0"/>
              <a:t>不包括为了满足工业用金和民间藏金需求的商品黄金）、</a:t>
            </a:r>
            <a:r>
              <a:rPr lang="en-US" altLang="zh-CN" sz="2800" dirty="0"/>
              <a:t>IMF</a:t>
            </a:r>
            <a:r>
              <a:rPr lang="zh-CN" altLang="en-US" sz="2800" dirty="0"/>
              <a:t>储备头寸（普通提款权）、</a:t>
            </a:r>
            <a:r>
              <a:rPr lang="en-US" altLang="zh-CN" sz="2800" dirty="0"/>
              <a:t>SDR</a:t>
            </a:r>
          </a:p>
          <a:p>
            <a:pPr algn="l"/>
            <a:endParaRPr lang="en-US" altLang="zh-CN" sz="1400" dirty="0"/>
          </a:p>
          <a:p>
            <a:pPr algn="l"/>
            <a:r>
              <a:rPr lang="zh-CN" altLang="en-US" sz="2800" dirty="0">
                <a:solidFill>
                  <a:srgbClr val="FF0000"/>
                </a:solidFill>
              </a:rPr>
              <a:t>★</a:t>
            </a:r>
            <a:r>
              <a:rPr lang="zh-CN" altLang="en-US" sz="2800" dirty="0"/>
              <a:t> </a:t>
            </a:r>
            <a:r>
              <a:rPr lang="en-US" altLang="zh-CN" sz="2800" dirty="0"/>
              <a:t>IMF</a:t>
            </a:r>
            <a:r>
              <a:rPr lang="zh-CN" altLang="en-US" sz="2800" dirty="0"/>
              <a:t>储备头寸（普通提款权）：成员国可从</a:t>
            </a:r>
            <a:r>
              <a:rPr lang="en-US" altLang="zh-CN" sz="2800" dirty="0"/>
              <a:t>IMF</a:t>
            </a:r>
            <a:r>
              <a:rPr lang="zh-CN" altLang="en-US" sz="2800" dirty="0"/>
              <a:t>获得一定贷款份额的权利</a:t>
            </a:r>
          </a:p>
        </p:txBody>
      </p:sp>
      <p:grpSp>
        <p:nvGrpSpPr>
          <p:cNvPr id="7" name="组合 6">
            <a:extLst>
              <a:ext uri="{FF2B5EF4-FFF2-40B4-BE49-F238E27FC236}">
                <a16:creationId xmlns:a16="http://schemas.microsoft.com/office/drawing/2014/main" id="{67A29B68-D058-E73F-EFDF-C90A5E7D5F8D}"/>
              </a:ext>
            </a:extLst>
          </p:cNvPr>
          <p:cNvGrpSpPr/>
          <p:nvPr/>
        </p:nvGrpSpPr>
        <p:grpSpPr>
          <a:xfrm>
            <a:off x="806824" y="5090187"/>
            <a:ext cx="3422213" cy="1471245"/>
            <a:chOff x="772882" y="5005549"/>
            <a:chExt cx="3422213" cy="1471245"/>
          </a:xfrm>
        </p:grpSpPr>
        <p:sp>
          <p:nvSpPr>
            <p:cNvPr id="3" name="文本框 2">
              <a:extLst>
                <a:ext uri="{FF2B5EF4-FFF2-40B4-BE49-F238E27FC236}">
                  <a16:creationId xmlns:a16="http://schemas.microsoft.com/office/drawing/2014/main" id="{56D58B4C-A903-F3C7-DA26-7CA19C13C6D1}"/>
                </a:ext>
              </a:extLst>
            </p:cNvPr>
            <p:cNvSpPr txBox="1"/>
            <p:nvPr/>
          </p:nvSpPr>
          <p:spPr>
            <a:xfrm>
              <a:off x="772882" y="5506756"/>
              <a:ext cx="1620957" cy="523220"/>
            </a:xfrm>
            <a:prstGeom prst="rect">
              <a:avLst/>
            </a:prstGeom>
            <a:noFill/>
          </p:spPr>
          <p:txBody>
            <a:bodyPr wrap="none" rtlCol="0">
              <a:spAutoFit/>
            </a:bodyPr>
            <a:lstStyle/>
            <a:p>
              <a:pPr algn="l"/>
              <a:r>
                <a:rPr lang="zh-CN" altLang="en-US" sz="2800" dirty="0"/>
                <a:t>国际储备</a:t>
              </a:r>
            </a:p>
          </p:txBody>
        </p:sp>
        <p:sp>
          <p:nvSpPr>
            <p:cNvPr id="4" name="左大括号 3">
              <a:extLst>
                <a:ext uri="{FF2B5EF4-FFF2-40B4-BE49-F238E27FC236}">
                  <a16:creationId xmlns:a16="http://schemas.microsoft.com/office/drawing/2014/main" id="{1AEEEBB6-AEC1-5099-CEDA-AA128B3E995C}"/>
                </a:ext>
              </a:extLst>
            </p:cNvPr>
            <p:cNvSpPr/>
            <p:nvPr/>
          </p:nvSpPr>
          <p:spPr>
            <a:xfrm>
              <a:off x="2345036" y="5267159"/>
              <a:ext cx="277906" cy="100241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1A09B6B-9793-EB7B-DB34-AF15CC1AF6D4}"/>
                </a:ext>
              </a:extLst>
            </p:cNvPr>
            <p:cNvSpPr txBox="1"/>
            <p:nvPr/>
          </p:nvSpPr>
          <p:spPr>
            <a:xfrm>
              <a:off x="2574138" y="5005549"/>
              <a:ext cx="1620957" cy="523220"/>
            </a:xfrm>
            <a:prstGeom prst="rect">
              <a:avLst/>
            </a:prstGeom>
            <a:noFill/>
          </p:spPr>
          <p:txBody>
            <a:bodyPr wrap="none" rtlCol="0">
              <a:spAutoFit/>
            </a:bodyPr>
            <a:lstStyle/>
            <a:p>
              <a:pPr algn="l"/>
              <a:r>
                <a:rPr lang="zh-CN" altLang="en-US" sz="2800" dirty="0"/>
                <a:t>自有储备</a:t>
              </a:r>
            </a:p>
          </p:txBody>
        </p:sp>
        <p:sp>
          <p:nvSpPr>
            <p:cNvPr id="8" name="文本框 7">
              <a:extLst>
                <a:ext uri="{FF2B5EF4-FFF2-40B4-BE49-F238E27FC236}">
                  <a16:creationId xmlns:a16="http://schemas.microsoft.com/office/drawing/2014/main" id="{62468E4A-6410-5B4F-8DFF-35CD346C4BD6}"/>
                </a:ext>
              </a:extLst>
            </p:cNvPr>
            <p:cNvSpPr txBox="1"/>
            <p:nvPr/>
          </p:nvSpPr>
          <p:spPr>
            <a:xfrm>
              <a:off x="2574138" y="5953574"/>
              <a:ext cx="1620957" cy="523220"/>
            </a:xfrm>
            <a:prstGeom prst="rect">
              <a:avLst/>
            </a:prstGeom>
            <a:noFill/>
          </p:spPr>
          <p:txBody>
            <a:bodyPr wrap="none" rtlCol="0">
              <a:spAutoFit/>
            </a:bodyPr>
            <a:lstStyle/>
            <a:p>
              <a:pPr algn="l"/>
              <a:r>
                <a:rPr lang="zh-CN" altLang="en-US" sz="2800" dirty="0"/>
                <a:t>借入储备</a:t>
              </a:r>
            </a:p>
          </p:txBody>
        </p:sp>
      </p:grpSp>
    </p:spTree>
    <p:extLst>
      <p:ext uri="{BB962C8B-B14F-4D97-AF65-F5344CB8AC3E}">
        <p14:creationId xmlns:p14="http://schemas.microsoft.com/office/powerpoint/2010/main" val="28087299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1102159" y="250621"/>
            <a:ext cx="141577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国际储备</a:t>
            </a: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7" name="文本框 6">
            <a:extLst>
              <a:ext uri="{FF2B5EF4-FFF2-40B4-BE49-F238E27FC236}">
                <a16:creationId xmlns:a16="http://schemas.microsoft.com/office/drawing/2014/main" id="{2D48482C-67F0-7411-E718-CBA2BAC25843}"/>
              </a:ext>
            </a:extLst>
          </p:cNvPr>
          <p:cNvSpPr txBox="1"/>
          <p:nvPr/>
        </p:nvSpPr>
        <p:spPr>
          <a:xfrm>
            <a:off x="197224" y="3167390"/>
            <a:ext cx="2698175" cy="523220"/>
          </a:xfrm>
          <a:prstGeom prst="rect">
            <a:avLst/>
          </a:prstGeom>
          <a:noFill/>
        </p:spPr>
        <p:txBody>
          <a:bodyPr wrap="none" rtlCol="0">
            <a:spAutoFit/>
          </a:bodyPr>
          <a:lstStyle/>
          <a:p>
            <a:pPr algn="l"/>
            <a:r>
              <a:rPr lang="zh-CN" altLang="en-US" sz="2800" dirty="0"/>
              <a:t>国际储备的功能</a:t>
            </a:r>
          </a:p>
        </p:txBody>
      </p:sp>
      <p:sp>
        <p:nvSpPr>
          <p:cNvPr id="9" name="左大括号 8">
            <a:extLst>
              <a:ext uri="{FF2B5EF4-FFF2-40B4-BE49-F238E27FC236}">
                <a16:creationId xmlns:a16="http://schemas.microsoft.com/office/drawing/2014/main" id="{3500A342-A500-6F51-C484-7A3DF27C6B6F}"/>
              </a:ext>
            </a:extLst>
          </p:cNvPr>
          <p:cNvSpPr/>
          <p:nvPr/>
        </p:nvSpPr>
        <p:spPr>
          <a:xfrm>
            <a:off x="2895399" y="1689847"/>
            <a:ext cx="430305" cy="347830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E0FF52BA-BE30-F84D-9CDA-6D007051EC38}"/>
              </a:ext>
            </a:extLst>
          </p:cNvPr>
          <p:cNvSpPr txBox="1"/>
          <p:nvPr/>
        </p:nvSpPr>
        <p:spPr>
          <a:xfrm>
            <a:off x="3238501" y="1428237"/>
            <a:ext cx="9161482" cy="523220"/>
          </a:xfrm>
          <a:prstGeom prst="rect">
            <a:avLst/>
          </a:prstGeom>
          <a:noFill/>
        </p:spPr>
        <p:txBody>
          <a:bodyPr wrap="none" rtlCol="0">
            <a:spAutoFit/>
          </a:bodyPr>
          <a:lstStyle/>
          <a:p>
            <a:pPr algn="l"/>
            <a:r>
              <a:rPr lang="zh-CN" altLang="en-US" sz="2800" dirty="0"/>
              <a:t>减缓一国经济受到外来冲击的影响（支付国际收支逆差）</a:t>
            </a:r>
          </a:p>
        </p:txBody>
      </p:sp>
      <p:sp>
        <p:nvSpPr>
          <p:cNvPr id="13" name="文本框 12">
            <a:extLst>
              <a:ext uri="{FF2B5EF4-FFF2-40B4-BE49-F238E27FC236}">
                <a16:creationId xmlns:a16="http://schemas.microsoft.com/office/drawing/2014/main" id="{BCDA9F7E-FFFD-7574-C2D8-F903FC0CCB7C}"/>
              </a:ext>
            </a:extLst>
          </p:cNvPr>
          <p:cNvSpPr txBox="1"/>
          <p:nvPr/>
        </p:nvSpPr>
        <p:spPr>
          <a:xfrm>
            <a:off x="3238501" y="3167390"/>
            <a:ext cx="5570756" cy="523220"/>
          </a:xfrm>
          <a:prstGeom prst="rect">
            <a:avLst/>
          </a:prstGeom>
          <a:noFill/>
        </p:spPr>
        <p:txBody>
          <a:bodyPr wrap="none" rtlCol="0">
            <a:spAutoFit/>
          </a:bodyPr>
          <a:lstStyle/>
          <a:p>
            <a:pPr algn="l"/>
            <a:r>
              <a:rPr lang="zh-CN" altLang="en-US" sz="2800" dirty="0"/>
              <a:t>用于外汇市场干预，稳定本币汇率</a:t>
            </a:r>
          </a:p>
        </p:txBody>
      </p:sp>
      <p:sp>
        <p:nvSpPr>
          <p:cNvPr id="14" name="文本框 13">
            <a:extLst>
              <a:ext uri="{FF2B5EF4-FFF2-40B4-BE49-F238E27FC236}">
                <a16:creationId xmlns:a16="http://schemas.microsoft.com/office/drawing/2014/main" id="{F7006CDB-0DB5-9CF2-EECB-FBD14468A5D5}"/>
              </a:ext>
            </a:extLst>
          </p:cNvPr>
          <p:cNvSpPr txBox="1"/>
          <p:nvPr/>
        </p:nvSpPr>
        <p:spPr>
          <a:xfrm>
            <a:off x="3238501" y="4906543"/>
            <a:ext cx="3057247" cy="523220"/>
          </a:xfrm>
          <a:prstGeom prst="rect">
            <a:avLst/>
          </a:prstGeom>
          <a:noFill/>
        </p:spPr>
        <p:txBody>
          <a:bodyPr wrap="none" rtlCol="0">
            <a:spAutoFit/>
          </a:bodyPr>
          <a:lstStyle/>
          <a:p>
            <a:pPr algn="l"/>
            <a:r>
              <a:rPr lang="zh-CN" altLang="en-US" sz="2800" dirty="0"/>
              <a:t>对外提供信用保证</a:t>
            </a:r>
          </a:p>
        </p:txBody>
      </p:sp>
    </p:spTree>
    <p:extLst>
      <p:ext uri="{BB962C8B-B14F-4D97-AF65-F5344CB8AC3E}">
        <p14:creationId xmlns:p14="http://schemas.microsoft.com/office/powerpoint/2010/main" val="38139692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1411538" y="250621"/>
            <a:ext cx="797014" cy="461665"/>
          </a:xfrm>
          <a:prstGeom prst="rect">
            <a:avLst/>
          </a:prstGeom>
          <a:noFill/>
        </p:spPr>
        <p:txBody>
          <a:bodyPr wrap="none" rtlCol="0">
            <a:spAutoFit/>
          </a:bodyPr>
          <a:lstStyle/>
          <a:p>
            <a:pPr algn="ctr" defTabSz="866943" fontAlgn="base">
              <a:spcBef>
                <a:spcPct val="0"/>
              </a:spcBef>
              <a:spcAft>
                <a:spcPct val="0"/>
              </a:spcAft>
            </a:pP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SDR</a:t>
            </a:r>
            <a:endPar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endParaRP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42F6CCED-E154-FAD1-F5FD-3DB71D2EBF89}"/>
              </a:ext>
            </a:extLst>
          </p:cNvPr>
          <p:cNvSpPr txBox="1"/>
          <p:nvPr/>
        </p:nvSpPr>
        <p:spPr>
          <a:xfrm>
            <a:off x="394448" y="1551563"/>
            <a:ext cx="11403105" cy="3754874"/>
          </a:xfrm>
          <a:prstGeom prst="rect">
            <a:avLst/>
          </a:prstGeom>
          <a:noFill/>
        </p:spPr>
        <p:txBody>
          <a:bodyPr wrap="square" rtlCol="0">
            <a:spAutoFit/>
          </a:bodyPr>
          <a:lstStyle/>
          <a:p>
            <a:pPr algn="l"/>
            <a:r>
              <a:rPr lang="zh-CN" altLang="en-US" sz="2800" b="1" dirty="0"/>
              <a:t>特别提款权（</a:t>
            </a:r>
            <a:r>
              <a:rPr lang="en-US" altLang="zh-CN" sz="2800" b="1" dirty="0"/>
              <a:t>SDR</a:t>
            </a:r>
            <a:r>
              <a:rPr lang="zh-CN" altLang="en-US" sz="2800" b="1" dirty="0"/>
              <a:t>）</a:t>
            </a:r>
            <a:r>
              <a:rPr lang="zh-CN" altLang="en-US" sz="2800" dirty="0"/>
              <a:t>：</a:t>
            </a:r>
            <a:r>
              <a:rPr lang="en-US" altLang="zh-CN" sz="2800" dirty="0"/>
              <a:t>IMF</a:t>
            </a:r>
            <a:r>
              <a:rPr lang="zh-CN" altLang="en-US" sz="2800" dirty="0"/>
              <a:t>为补充成员国储备资产而人为创设并无偿分配给成员国的一种使用资金的权利。</a:t>
            </a:r>
            <a:endParaRPr lang="en-US" altLang="zh-CN" sz="2800" dirty="0"/>
          </a:p>
          <a:p>
            <a:pPr algn="l"/>
            <a:endParaRPr lang="en-US" altLang="zh-CN" sz="1400" dirty="0"/>
          </a:p>
          <a:p>
            <a:pPr algn="l"/>
            <a:r>
              <a:rPr lang="zh-CN" altLang="en-US" sz="2800" b="1" dirty="0"/>
              <a:t>特点</a:t>
            </a:r>
            <a:r>
              <a:rPr lang="zh-CN" altLang="en-US" sz="2800" dirty="0"/>
              <a:t>：（</a:t>
            </a:r>
            <a:r>
              <a:rPr lang="en-US" altLang="zh-CN" sz="2800" dirty="0"/>
              <a:t>1</a:t>
            </a:r>
            <a:r>
              <a:rPr lang="zh-CN" altLang="en-US" sz="2800" dirty="0"/>
              <a:t>）</a:t>
            </a:r>
            <a:r>
              <a:rPr lang="zh-CN" altLang="en-US" sz="2800" b="1" dirty="0"/>
              <a:t>人为创设</a:t>
            </a:r>
            <a:r>
              <a:rPr lang="zh-CN" altLang="en-US" sz="2800" dirty="0"/>
              <a:t>；</a:t>
            </a:r>
            <a:endParaRPr lang="en-US" altLang="zh-CN" sz="2800" dirty="0"/>
          </a:p>
          <a:p>
            <a:pPr algn="l"/>
            <a:r>
              <a:rPr lang="zh-CN" altLang="en-US" sz="2800" dirty="0"/>
              <a:t>           （</a:t>
            </a:r>
            <a:r>
              <a:rPr lang="en-US" altLang="zh-CN" sz="2800" dirty="0"/>
              <a:t>2</a:t>
            </a:r>
            <a:r>
              <a:rPr lang="zh-CN" altLang="en-US" sz="2800" dirty="0"/>
              <a:t>）</a:t>
            </a:r>
            <a:r>
              <a:rPr lang="zh-CN" altLang="en-US" sz="2800" b="1" dirty="0"/>
              <a:t>无偿分配</a:t>
            </a:r>
            <a:r>
              <a:rPr lang="zh-CN" altLang="en-US" sz="2800" dirty="0"/>
              <a:t>；</a:t>
            </a:r>
            <a:endParaRPr lang="en-US" altLang="zh-CN" sz="2800" dirty="0"/>
          </a:p>
          <a:p>
            <a:pPr algn="l"/>
            <a:r>
              <a:rPr lang="zh-CN" altLang="en-US" sz="2800" dirty="0"/>
              <a:t>           （</a:t>
            </a:r>
            <a:r>
              <a:rPr lang="en-US" altLang="zh-CN" sz="2800" dirty="0"/>
              <a:t>3</a:t>
            </a:r>
            <a:r>
              <a:rPr lang="zh-CN" altLang="en-US" sz="2800" dirty="0"/>
              <a:t>）</a:t>
            </a:r>
            <a:r>
              <a:rPr lang="zh-CN" altLang="en-US" sz="2800" b="1" dirty="0"/>
              <a:t>使用受到局限</a:t>
            </a:r>
            <a:r>
              <a:rPr lang="zh-CN" altLang="en-US" sz="2800" dirty="0"/>
              <a:t>：</a:t>
            </a:r>
            <a:r>
              <a:rPr lang="en-US" altLang="zh-CN" sz="2800" dirty="0"/>
              <a:t>SDR</a:t>
            </a:r>
            <a:r>
              <a:rPr lang="zh-CN" altLang="en-US" sz="2800" dirty="0"/>
              <a:t>仅限于政府间结算，私人不得持有使用，不能用于私人债务清偿，不可以用于支付货物和服务的款项，只是一种记账单位，并非实体货币；</a:t>
            </a:r>
            <a:endParaRPr lang="en-US" altLang="zh-CN" sz="2800" dirty="0"/>
          </a:p>
          <a:p>
            <a:pPr algn="l"/>
            <a:r>
              <a:rPr lang="en-US" altLang="zh-CN" sz="2800" dirty="0"/>
              <a:t>           </a:t>
            </a:r>
            <a:r>
              <a:rPr lang="zh-CN" altLang="en-US" sz="2800" dirty="0"/>
              <a:t>（</a:t>
            </a:r>
            <a:r>
              <a:rPr lang="en-US" altLang="zh-CN" sz="2800" dirty="0"/>
              <a:t>4</a:t>
            </a:r>
            <a:r>
              <a:rPr lang="zh-CN" altLang="en-US" sz="2800" dirty="0"/>
              <a:t>）</a:t>
            </a:r>
            <a:r>
              <a:rPr lang="zh-CN" altLang="en-US" sz="2800" b="1" dirty="0"/>
              <a:t>根据一篮子货币定价</a:t>
            </a:r>
          </a:p>
        </p:txBody>
      </p:sp>
    </p:spTree>
    <p:extLst>
      <p:ext uri="{BB962C8B-B14F-4D97-AF65-F5344CB8AC3E}">
        <p14:creationId xmlns:p14="http://schemas.microsoft.com/office/powerpoint/2010/main" val="35032498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948270" y="250621"/>
            <a:ext cx="1723549"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国际清偿力</a:t>
            </a: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3CEDA8C4-D569-53B0-89F0-54C353D691EC}"/>
              </a:ext>
            </a:extLst>
          </p:cNvPr>
          <p:cNvSpPr txBox="1"/>
          <p:nvPr/>
        </p:nvSpPr>
        <p:spPr>
          <a:xfrm>
            <a:off x="448235" y="779727"/>
            <a:ext cx="11295529" cy="5909310"/>
          </a:xfrm>
          <a:prstGeom prst="rect">
            <a:avLst/>
          </a:prstGeom>
          <a:noFill/>
        </p:spPr>
        <p:txBody>
          <a:bodyPr wrap="square" rtlCol="0">
            <a:spAutoFit/>
          </a:bodyPr>
          <a:lstStyle/>
          <a:p>
            <a:pPr algn="l"/>
            <a:r>
              <a:rPr lang="zh-CN" altLang="en-US" sz="2800" b="1" dirty="0"/>
              <a:t>国际清偿力（国际流通手段、国际清偿手段）</a:t>
            </a:r>
            <a:r>
              <a:rPr lang="zh-CN" altLang="en-US" sz="2800" dirty="0"/>
              <a:t>：一国在不至于使国民经济结构受到严重破坏的前提下获得国际支付手段，以满足对外支付需要和平衡国际收支的</a:t>
            </a:r>
            <a:r>
              <a:rPr lang="zh-CN" altLang="en-US" sz="2800" dirty="0">
                <a:solidFill>
                  <a:srgbClr val="FF0000"/>
                </a:solidFill>
              </a:rPr>
              <a:t>综合能力</a:t>
            </a:r>
            <a:r>
              <a:rPr lang="zh-CN" altLang="en-US" sz="2800" dirty="0"/>
              <a:t>。</a:t>
            </a:r>
            <a:endParaRPr lang="en-US" altLang="zh-CN" sz="2800" dirty="0"/>
          </a:p>
          <a:p>
            <a:pPr algn="l"/>
            <a:endParaRPr lang="en-US" altLang="zh-CN" sz="1400" dirty="0"/>
          </a:p>
          <a:p>
            <a:pPr algn="l"/>
            <a:r>
              <a:rPr lang="zh-CN" altLang="en-US" sz="2800" b="1" dirty="0"/>
              <a:t>构成</a:t>
            </a:r>
            <a:r>
              <a:rPr lang="zh-CN" altLang="en-US" sz="2800" dirty="0"/>
              <a:t>：（</a:t>
            </a:r>
            <a:r>
              <a:rPr lang="en-US" altLang="zh-CN" sz="2800" dirty="0"/>
              <a:t>1</a:t>
            </a:r>
            <a:r>
              <a:rPr lang="zh-CN" altLang="en-US" sz="2800" dirty="0"/>
              <a:t>）一国货币当局所实际持有的、可以计量的国际储备；</a:t>
            </a:r>
            <a:endParaRPr lang="en-US" altLang="zh-CN" sz="2800" dirty="0"/>
          </a:p>
          <a:p>
            <a:pPr algn="l"/>
            <a:r>
              <a:rPr lang="zh-CN" altLang="en-US" sz="2800" dirty="0"/>
              <a:t>           （</a:t>
            </a:r>
            <a:r>
              <a:rPr lang="en-US" altLang="zh-CN" sz="2800" dirty="0"/>
              <a:t>2</a:t>
            </a:r>
            <a:r>
              <a:rPr lang="zh-CN" altLang="en-US" sz="2800" dirty="0"/>
              <a:t>）一国主权财富基金所持有的外汇资产；</a:t>
            </a:r>
            <a:endParaRPr lang="en-US" altLang="zh-CN" sz="2800" dirty="0"/>
          </a:p>
          <a:p>
            <a:pPr algn="l"/>
            <a:r>
              <a:rPr lang="en-US" altLang="zh-CN" sz="2800" dirty="0"/>
              <a:t>           </a:t>
            </a:r>
            <a:r>
              <a:rPr lang="zh-CN" altLang="en-US" sz="2800" dirty="0"/>
              <a:t>（</a:t>
            </a:r>
            <a:r>
              <a:rPr lang="en-US" altLang="zh-CN" sz="2800" dirty="0"/>
              <a:t>3</a:t>
            </a:r>
            <a:r>
              <a:rPr lang="zh-CN" altLang="en-US" sz="2800" dirty="0"/>
              <a:t>）一国通过其他政府、国际金融机构和国际金融市场筹措外债的能力；</a:t>
            </a:r>
            <a:endParaRPr lang="en-US" altLang="zh-CN" sz="2800" dirty="0"/>
          </a:p>
          <a:p>
            <a:pPr algn="l"/>
            <a:r>
              <a:rPr lang="en-US" altLang="zh-CN" sz="2800" dirty="0"/>
              <a:t>           </a:t>
            </a:r>
            <a:r>
              <a:rPr lang="zh-CN" altLang="en-US" sz="2800" dirty="0"/>
              <a:t>（</a:t>
            </a:r>
            <a:r>
              <a:rPr lang="en-US" altLang="zh-CN" sz="2800" dirty="0"/>
              <a:t>4</a:t>
            </a:r>
            <a:r>
              <a:rPr lang="zh-CN" altLang="en-US" sz="2800" dirty="0"/>
              <a:t>）一国在必要时能够动员的本国商业银行或其他私营部门所持有的外汇和黄金以及对外长期债权；</a:t>
            </a:r>
            <a:endParaRPr lang="en-US" altLang="zh-CN" sz="2800" dirty="0"/>
          </a:p>
          <a:p>
            <a:pPr algn="l"/>
            <a:r>
              <a:rPr lang="zh-CN" altLang="en-US" sz="2800" dirty="0"/>
              <a:t>           （</a:t>
            </a:r>
            <a:r>
              <a:rPr lang="en-US" altLang="zh-CN" sz="2800" dirty="0"/>
              <a:t>5</a:t>
            </a:r>
            <a:r>
              <a:rPr lang="zh-CN" altLang="en-US" sz="2800" dirty="0"/>
              <a:t>）刺激侨汇收入增加的各种可行措施；</a:t>
            </a:r>
            <a:endParaRPr lang="en-US" altLang="zh-CN" sz="2800" dirty="0"/>
          </a:p>
          <a:p>
            <a:pPr algn="l"/>
            <a:r>
              <a:rPr lang="zh-CN" altLang="en-US" sz="2800" dirty="0"/>
              <a:t>           （</a:t>
            </a:r>
            <a:r>
              <a:rPr lang="en-US" altLang="zh-CN" sz="2800" dirty="0"/>
              <a:t>6</a:t>
            </a:r>
            <a:r>
              <a:rPr lang="zh-CN" altLang="en-US" sz="2800" dirty="0"/>
              <a:t>）潜在的出口能力等（详细见课本</a:t>
            </a:r>
            <a:r>
              <a:rPr lang="en-US" altLang="zh-CN" sz="2800" dirty="0"/>
              <a:t>P286</a:t>
            </a:r>
            <a:r>
              <a:rPr lang="zh-CN" altLang="en-US" sz="2800" dirty="0"/>
              <a:t>）；</a:t>
            </a:r>
            <a:endParaRPr lang="en-US" altLang="zh-CN" sz="2800" dirty="0"/>
          </a:p>
          <a:p>
            <a:pPr algn="l"/>
            <a:endParaRPr lang="en-US" altLang="zh-CN" sz="1400" dirty="0"/>
          </a:p>
          <a:p>
            <a:pPr algn="l"/>
            <a:r>
              <a:rPr lang="zh-CN" altLang="en-US" sz="2800" dirty="0"/>
              <a:t>概念：</a:t>
            </a:r>
            <a:r>
              <a:rPr lang="zh-CN" altLang="en-US" sz="2800" dirty="0">
                <a:solidFill>
                  <a:srgbClr val="FF0000"/>
                </a:solidFill>
              </a:rPr>
              <a:t>国际清偿力＞国际储备</a:t>
            </a:r>
          </a:p>
        </p:txBody>
      </p:sp>
    </p:spTree>
    <p:extLst>
      <p:ext uri="{BB962C8B-B14F-4D97-AF65-F5344CB8AC3E}">
        <p14:creationId xmlns:p14="http://schemas.microsoft.com/office/powerpoint/2010/main" val="3159192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24"/>
          <p:cNvGrpSpPr/>
          <p:nvPr/>
        </p:nvGrpSpPr>
        <p:grpSpPr>
          <a:xfrm>
            <a:off x="3630558" y="1537000"/>
            <a:ext cx="1447735" cy="1148889"/>
            <a:chOff x="3419345" y="385660"/>
            <a:chExt cx="1447546" cy="1149156"/>
          </a:xfrm>
          <a:solidFill>
            <a:schemeClr val="bg1"/>
          </a:solidFill>
          <a:effectLst/>
        </p:grpSpPr>
        <p:sp>
          <p:nvSpPr>
            <p:cNvPr id="26" name="椭圆 25"/>
            <p:cNvSpPr/>
            <p:nvPr/>
          </p:nvSpPr>
          <p:spPr>
            <a:xfrm flipV="1">
              <a:off x="3419345" y="946280"/>
              <a:ext cx="588536" cy="588536"/>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7" name="椭圆 26"/>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8" name="椭圆 27"/>
            <p:cNvSpPr/>
            <p:nvPr/>
          </p:nvSpPr>
          <p:spPr>
            <a:xfrm flipV="1">
              <a:off x="4650079" y="385660"/>
              <a:ext cx="216812" cy="216812"/>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9" name="椭圆 28"/>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3" name="组合 29"/>
          <p:cNvGrpSpPr/>
          <p:nvPr/>
        </p:nvGrpSpPr>
        <p:grpSpPr>
          <a:xfrm flipH="1" flipV="1">
            <a:off x="7110545" y="1979358"/>
            <a:ext cx="1447735" cy="1148889"/>
            <a:chOff x="3419345" y="385660"/>
            <a:chExt cx="1447546" cy="1149156"/>
          </a:xfrm>
          <a:solidFill>
            <a:schemeClr val="bg1"/>
          </a:solidFill>
          <a:effectLst/>
        </p:grpSpPr>
        <p:sp>
          <p:nvSpPr>
            <p:cNvPr id="31" name="椭圆 30"/>
            <p:cNvSpPr/>
            <p:nvPr/>
          </p:nvSpPr>
          <p:spPr>
            <a:xfrm flipV="1">
              <a:off x="3419345" y="946280"/>
              <a:ext cx="588536" cy="588536"/>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2" name="椭圆 31"/>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3" name="椭圆 32"/>
            <p:cNvSpPr/>
            <p:nvPr/>
          </p:nvSpPr>
          <p:spPr>
            <a:xfrm flipV="1">
              <a:off x="4650079" y="385660"/>
              <a:ext cx="216812" cy="216812"/>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4" name="椭圆 33"/>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4" name="组合 34"/>
          <p:cNvGrpSpPr/>
          <p:nvPr/>
        </p:nvGrpSpPr>
        <p:grpSpPr>
          <a:xfrm>
            <a:off x="5088117" y="1370775"/>
            <a:ext cx="1996835" cy="1996112"/>
            <a:chOff x="3606461" y="1664340"/>
            <a:chExt cx="1040024" cy="1040024"/>
          </a:xfrm>
          <a:solidFill>
            <a:srgbClr val="C81623"/>
          </a:solidFill>
          <a:effectLst/>
        </p:grpSpPr>
        <p:sp>
          <p:nvSpPr>
            <p:cNvPr id="36" name="椭圆 35"/>
            <p:cNvSpPr/>
            <p:nvPr/>
          </p:nvSpPr>
          <p:spPr>
            <a:xfrm>
              <a:off x="3606461" y="1664340"/>
              <a:ext cx="1040024" cy="1040024"/>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7" name="文本框 1"/>
            <p:cNvSpPr txBox="1"/>
            <p:nvPr/>
          </p:nvSpPr>
          <p:spPr>
            <a:xfrm>
              <a:off x="3989646" y="1869363"/>
              <a:ext cx="267335" cy="689545"/>
            </a:xfrm>
            <a:prstGeom prst="rect">
              <a:avLst/>
            </a:prstGeom>
            <a:grpFill/>
            <a:ln>
              <a:noFill/>
            </a:ln>
            <a:effectLst/>
          </p:spPr>
          <p:txBody>
            <a:bodyPr wrap="none" rtlCol="0">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1</a:t>
              </a:r>
              <a:endParaRPr kumimoji="0" lang="zh-CN" altLang="en-US"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sp>
        <p:nvSpPr>
          <p:cNvPr id="38" name="矩形 69"/>
          <p:cNvSpPr>
            <a:spLocks noChangeArrowheads="1"/>
          </p:cNvSpPr>
          <p:nvPr/>
        </p:nvSpPr>
        <p:spPr bwMode="auto">
          <a:xfrm>
            <a:off x="4161573" y="3930223"/>
            <a:ext cx="3868855" cy="830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3" rIns="91428" bIns="45713">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预习内容检测</a:t>
            </a:r>
          </a:p>
        </p:txBody>
      </p:sp>
    </p:spTree>
    <p:extLst>
      <p:ext uri="{BB962C8B-B14F-4D97-AF65-F5344CB8AC3E}">
        <p14:creationId xmlns:p14="http://schemas.microsoft.com/office/powerpoint/2010/main" val="6974937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332718" y="250621"/>
            <a:ext cx="2954656"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国际储备的结构管理</a:t>
            </a: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15553FEB-7D08-839E-14A3-F80AAF36CDAA}"/>
              </a:ext>
            </a:extLst>
          </p:cNvPr>
          <p:cNvSpPr txBox="1"/>
          <p:nvPr/>
        </p:nvSpPr>
        <p:spPr>
          <a:xfrm>
            <a:off x="376518" y="968188"/>
            <a:ext cx="11438964" cy="5478423"/>
          </a:xfrm>
          <a:prstGeom prst="rect">
            <a:avLst/>
          </a:prstGeom>
          <a:noFill/>
        </p:spPr>
        <p:txBody>
          <a:bodyPr wrap="square" rtlCol="0">
            <a:spAutoFit/>
          </a:bodyPr>
          <a:lstStyle/>
          <a:p>
            <a:pPr algn="l"/>
            <a:r>
              <a:rPr lang="zh-CN" altLang="en-US" sz="2800" b="1" dirty="0"/>
              <a:t>国际储备结构管理</a:t>
            </a:r>
            <a:r>
              <a:rPr lang="zh-CN" altLang="en-US" sz="2800" dirty="0"/>
              <a:t>：</a:t>
            </a:r>
            <a:endParaRPr lang="en-US" altLang="zh-CN" sz="2800" dirty="0"/>
          </a:p>
          <a:p>
            <a:pPr algn="l"/>
            <a:endParaRPr lang="en-US" altLang="zh-CN" sz="1400" dirty="0"/>
          </a:p>
          <a:p>
            <a:pPr algn="l"/>
            <a:r>
              <a:rPr lang="zh-CN" altLang="en-US" sz="2800" b="1" dirty="0"/>
              <a:t>目标</a:t>
            </a:r>
            <a:r>
              <a:rPr lang="zh-CN" altLang="en-US" sz="2800" dirty="0"/>
              <a:t>：安全性、流动性、收益性</a:t>
            </a:r>
            <a:endParaRPr lang="en-US" altLang="zh-CN" sz="2800" dirty="0"/>
          </a:p>
          <a:p>
            <a:pPr algn="l"/>
            <a:endParaRPr lang="en-US" altLang="zh-CN" sz="1400" dirty="0"/>
          </a:p>
          <a:p>
            <a:pPr algn="l"/>
            <a:r>
              <a:rPr lang="zh-CN" altLang="en-US" sz="2800" b="1" dirty="0"/>
              <a:t>主要内容</a:t>
            </a:r>
            <a:r>
              <a:rPr lang="zh-CN" altLang="en-US" sz="2800" dirty="0"/>
              <a:t>：外汇储备的币种管理与资产形式管理</a:t>
            </a:r>
            <a:endParaRPr lang="en-US" altLang="zh-CN" sz="2800" dirty="0"/>
          </a:p>
          <a:p>
            <a:pPr algn="l"/>
            <a:endParaRPr lang="en-US" altLang="zh-CN" sz="1400" dirty="0"/>
          </a:p>
          <a:p>
            <a:pPr algn="l"/>
            <a:r>
              <a:rPr lang="zh-CN" altLang="en-US" sz="2800" dirty="0"/>
              <a:t>根据</a:t>
            </a:r>
            <a:r>
              <a:rPr lang="zh-CN" altLang="en-US" sz="2800" dirty="0">
                <a:solidFill>
                  <a:srgbClr val="FF0000"/>
                </a:solidFill>
              </a:rPr>
              <a:t>流动性的高低</a:t>
            </a:r>
            <a:r>
              <a:rPr lang="zh-CN" altLang="en-US" sz="2800" dirty="0"/>
              <a:t>，储备资产可以分为三类：</a:t>
            </a:r>
            <a:endParaRPr lang="en-US" altLang="zh-CN" sz="2800" dirty="0"/>
          </a:p>
          <a:p>
            <a:pPr algn="l"/>
            <a:r>
              <a:rPr lang="zh-CN" altLang="en-US" sz="2800" dirty="0"/>
              <a:t>（</a:t>
            </a:r>
            <a:r>
              <a:rPr lang="en-US" altLang="zh-CN" sz="2800" dirty="0"/>
              <a:t>1</a:t>
            </a:r>
            <a:r>
              <a:rPr lang="zh-CN" altLang="en-US" sz="2800" dirty="0"/>
              <a:t>）</a:t>
            </a:r>
            <a:r>
              <a:rPr lang="zh-CN" altLang="en-US" sz="2800" b="1" dirty="0"/>
              <a:t>一级储备</a:t>
            </a:r>
            <a:r>
              <a:rPr lang="zh-CN" altLang="en-US" sz="2800" dirty="0"/>
              <a:t>：现金或准现金，如活期存款、短期国库券或商业票据等，流动性最高但收益性差。这些储备适用于应付经常性的对外支付需求，即作为交易性储备。</a:t>
            </a:r>
            <a:endParaRPr lang="en-US" altLang="zh-CN" sz="2800" dirty="0"/>
          </a:p>
          <a:p>
            <a:pPr algn="l"/>
            <a:r>
              <a:rPr lang="zh-CN" altLang="en-US" sz="2800" dirty="0"/>
              <a:t>（</a:t>
            </a:r>
            <a:r>
              <a:rPr lang="en-US" altLang="zh-CN" sz="2800" dirty="0"/>
              <a:t>2</a:t>
            </a:r>
            <a:r>
              <a:rPr lang="zh-CN" altLang="en-US" sz="2800" dirty="0"/>
              <a:t>）</a:t>
            </a:r>
            <a:r>
              <a:rPr lang="zh-CN" altLang="en-US" sz="2800" b="1" dirty="0"/>
              <a:t>二级储备</a:t>
            </a:r>
            <a:r>
              <a:rPr lang="zh-CN" altLang="en-US" sz="2800" dirty="0"/>
              <a:t>：如各种定期存单、大额存单和政府中期债券。主要用于应付意料之外的短期对外支付需求。</a:t>
            </a:r>
            <a:endParaRPr lang="en-US" altLang="zh-CN" sz="2800" dirty="0"/>
          </a:p>
          <a:p>
            <a:pPr algn="l"/>
            <a:r>
              <a:rPr lang="zh-CN" altLang="en-US" sz="2800" dirty="0"/>
              <a:t>（</a:t>
            </a:r>
            <a:r>
              <a:rPr lang="en-US" altLang="zh-CN" sz="2800" dirty="0"/>
              <a:t>3</a:t>
            </a:r>
            <a:r>
              <a:rPr lang="zh-CN" altLang="en-US" sz="2800" dirty="0"/>
              <a:t>）</a:t>
            </a:r>
            <a:r>
              <a:rPr lang="zh-CN" altLang="en-US" sz="2800" b="1" dirty="0"/>
              <a:t>三级储备</a:t>
            </a:r>
            <a:r>
              <a:rPr lang="zh-CN" altLang="en-US" sz="2800" dirty="0"/>
              <a:t>：主要包括长期债券、</a:t>
            </a:r>
            <a:r>
              <a:rPr lang="en-US" altLang="zh-CN" sz="2800" dirty="0"/>
              <a:t>AAA</a:t>
            </a:r>
            <a:r>
              <a:rPr lang="zh-CN" altLang="en-US" sz="2800" dirty="0"/>
              <a:t>级欧洲债券等各种长期投资工具。这类储备流动性最差，收益性最高。</a:t>
            </a:r>
          </a:p>
        </p:txBody>
      </p:sp>
    </p:spTree>
    <p:extLst>
      <p:ext uri="{BB962C8B-B14F-4D97-AF65-F5344CB8AC3E}">
        <p14:creationId xmlns:p14="http://schemas.microsoft.com/office/powerpoint/2010/main" val="4698331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640493" y="250621"/>
            <a:ext cx="233910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储备货币发行国</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98494DDD-4A08-603C-24A2-405E873EB9C2}"/>
              </a:ext>
            </a:extLst>
          </p:cNvPr>
          <p:cNvSpPr txBox="1"/>
          <p:nvPr/>
        </p:nvSpPr>
        <p:spPr>
          <a:xfrm>
            <a:off x="242048" y="1551563"/>
            <a:ext cx="11707905" cy="3754874"/>
          </a:xfrm>
          <a:prstGeom prst="rect">
            <a:avLst/>
          </a:prstGeom>
          <a:noFill/>
        </p:spPr>
        <p:txBody>
          <a:bodyPr wrap="square" rtlCol="0">
            <a:spAutoFit/>
          </a:bodyPr>
          <a:lstStyle/>
          <a:p>
            <a:pPr algn="l"/>
            <a:r>
              <a:rPr lang="zh-CN" altLang="en-US" sz="2800" dirty="0"/>
              <a:t>储备货币发行国的收益与成本：</a:t>
            </a:r>
            <a:endParaRPr lang="en-US" altLang="zh-CN" sz="2800" dirty="0"/>
          </a:p>
          <a:p>
            <a:pPr algn="l"/>
            <a:endParaRPr lang="en-US" altLang="zh-CN" sz="1400" dirty="0"/>
          </a:p>
          <a:p>
            <a:pPr algn="l"/>
            <a:r>
              <a:rPr lang="zh-CN" altLang="en-US" sz="2800" b="1" dirty="0"/>
              <a:t>收益</a:t>
            </a:r>
            <a:r>
              <a:rPr lang="zh-CN" altLang="en-US" sz="2800" dirty="0"/>
              <a:t>：</a:t>
            </a:r>
            <a:endParaRPr lang="en-US" altLang="zh-CN" sz="2800" dirty="0"/>
          </a:p>
          <a:p>
            <a:pPr algn="l"/>
            <a:r>
              <a:rPr lang="zh-CN" altLang="en-US" sz="2800" dirty="0"/>
              <a:t>（</a:t>
            </a:r>
            <a:r>
              <a:rPr lang="en-US" altLang="zh-CN" sz="2800" dirty="0"/>
              <a:t>1</a:t>
            </a:r>
            <a:r>
              <a:rPr lang="zh-CN" altLang="en-US" sz="2800" dirty="0"/>
              <a:t>）储备货币发行国可以获得货币发行收益，无偿占有国外的实际资源；</a:t>
            </a:r>
            <a:endParaRPr lang="en-US" altLang="zh-CN" sz="2800" dirty="0"/>
          </a:p>
          <a:p>
            <a:pPr algn="l"/>
            <a:r>
              <a:rPr lang="zh-CN" altLang="en-US" sz="2800" dirty="0"/>
              <a:t>（</a:t>
            </a:r>
            <a:r>
              <a:rPr lang="en-US" altLang="zh-CN" sz="2800" dirty="0"/>
              <a:t>2</a:t>
            </a:r>
            <a:r>
              <a:rPr lang="zh-CN" altLang="en-US" sz="2800" dirty="0"/>
              <a:t>）免去了事先积累外汇储备的负担，也不必因调节国际收支逆差而牺牲经济增长与就业，大大降低了本国居民面临的汇率风险；</a:t>
            </a:r>
            <a:endParaRPr lang="en-US" altLang="zh-CN" sz="2800" dirty="0"/>
          </a:p>
          <a:p>
            <a:pPr algn="l"/>
            <a:r>
              <a:rPr lang="zh-CN" altLang="en-US" sz="2800" dirty="0"/>
              <a:t>（</a:t>
            </a:r>
            <a:r>
              <a:rPr lang="en-US" altLang="zh-CN" sz="2800" dirty="0"/>
              <a:t>3</a:t>
            </a:r>
            <a:r>
              <a:rPr lang="zh-CN" altLang="en-US" sz="2800" dirty="0"/>
              <a:t>）推动本国银行体系发展，并在为其他国家提供金融服务的过程中获得无形收入；</a:t>
            </a:r>
            <a:endParaRPr lang="en-US" altLang="zh-CN" sz="2800" dirty="0"/>
          </a:p>
          <a:p>
            <a:pPr algn="l"/>
            <a:r>
              <a:rPr lang="zh-CN" altLang="en-US" sz="2800" dirty="0"/>
              <a:t>（</a:t>
            </a:r>
            <a:r>
              <a:rPr lang="en-US" altLang="zh-CN" sz="2800" dirty="0"/>
              <a:t>4</a:t>
            </a:r>
            <a:r>
              <a:rPr lang="zh-CN" altLang="en-US" sz="2800" dirty="0"/>
              <a:t>）极大提高本国国际声誉，并能通过本国经济政策影响整个世界经济。</a:t>
            </a:r>
            <a:endParaRPr lang="en-US" altLang="zh-CN" sz="2800" dirty="0"/>
          </a:p>
        </p:txBody>
      </p:sp>
    </p:spTree>
    <p:extLst>
      <p:ext uri="{BB962C8B-B14F-4D97-AF65-F5344CB8AC3E}">
        <p14:creationId xmlns:p14="http://schemas.microsoft.com/office/powerpoint/2010/main" val="2641560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640493" y="250621"/>
            <a:ext cx="233910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储备货币发行国</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98494DDD-4A08-603C-24A2-405E873EB9C2}"/>
              </a:ext>
            </a:extLst>
          </p:cNvPr>
          <p:cNvSpPr txBox="1"/>
          <p:nvPr/>
        </p:nvSpPr>
        <p:spPr>
          <a:xfrm>
            <a:off x="242047" y="1147279"/>
            <a:ext cx="11707905" cy="5047536"/>
          </a:xfrm>
          <a:prstGeom prst="rect">
            <a:avLst/>
          </a:prstGeom>
          <a:noFill/>
        </p:spPr>
        <p:txBody>
          <a:bodyPr wrap="square" rtlCol="0">
            <a:spAutoFit/>
          </a:bodyPr>
          <a:lstStyle/>
          <a:p>
            <a:pPr algn="l"/>
            <a:r>
              <a:rPr lang="zh-CN" altLang="en-US" sz="2800" dirty="0"/>
              <a:t>储备货币发行国的收益与成本：</a:t>
            </a:r>
            <a:endParaRPr lang="en-US" altLang="zh-CN" sz="2800" dirty="0"/>
          </a:p>
          <a:p>
            <a:pPr algn="l"/>
            <a:endParaRPr lang="en-US" altLang="zh-CN" sz="1400" dirty="0"/>
          </a:p>
          <a:p>
            <a:pPr algn="l"/>
            <a:r>
              <a:rPr lang="zh-CN" altLang="en-US" sz="2800" b="1" dirty="0"/>
              <a:t>成本</a:t>
            </a:r>
            <a:r>
              <a:rPr lang="zh-CN" altLang="en-US" sz="2800" dirty="0"/>
              <a:t>：</a:t>
            </a:r>
            <a:endParaRPr lang="en-US" altLang="zh-CN" sz="2800" dirty="0"/>
          </a:p>
          <a:p>
            <a:pPr algn="l"/>
            <a:r>
              <a:rPr lang="zh-CN" altLang="en-US" sz="2800" dirty="0"/>
              <a:t>（</a:t>
            </a:r>
            <a:r>
              <a:rPr lang="en-US" altLang="zh-CN" sz="2800" dirty="0"/>
              <a:t>1</a:t>
            </a:r>
            <a:r>
              <a:rPr lang="zh-CN" altLang="en-US" sz="2800" dirty="0"/>
              <a:t>）本币在境外大量积累及其大规模的国际流动会</a:t>
            </a:r>
            <a:r>
              <a:rPr lang="zh-CN" altLang="en-US" sz="2800" dirty="0">
                <a:solidFill>
                  <a:srgbClr val="FF0000"/>
                </a:solidFill>
              </a:rPr>
              <a:t>对汇率稳定产生威胁</a:t>
            </a:r>
            <a:r>
              <a:rPr lang="zh-CN" altLang="en-US" sz="2800" dirty="0"/>
              <a:t>；</a:t>
            </a:r>
            <a:endParaRPr lang="en-US" altLang="zh-CN" sz="2800" dirty="0"/>
          </a:p>
          <a:p>
            <a:pPr algn="l"/>
            <a:r>
              <a:rPr lang="zh-CN" altLang="en-US" sz="2800" dirty="0"/>
              <a:t>（</a:t>
            </a:r>
            <a:r>
              <a:rPr lang="en-US" altLang="zh-CN" sz="2800" dirty="0"/>
              <a:t>2</a:t>
            </a:r>
            <a:r>
              <a:rPr lang="zh-CN" altLang="en-US" sz="2800" dirty="0"/>
              <a:t>）承担“</a:t>
            </a:r>
            <a:r>
              <a:rPr lang="en-US" altLang="zh-CN" sz="2800" dirty="0">
                <a:solidFill>
                  <a:srgbClr val="FF0000"/>
                </a:solidFill>
              </a:rPr>
              <a:t>n-1</a:t>
            </a:r>
            <a:r>
              <a:rPr lang="zh-CN" altLang="en-US" sz="2800" dirty="0">
                <a:solidFill>
                  <a:srgbClr val="FF0000"/>
                </a:solidFill>
              </a:rPr>
              <a:t>货币</a:t>
            </a:r>
            <a:r>
              <a:rPr lang="zh-CN" altLang="en-US" sz="2800" dirty="0"/>
              <a:t>”作用：该国在汇率变动方面只能处于被动地位，因为其汇率由“</a:t>
            </a:r>
            <a:r>
              <a:rPr lang="en-US" altLang="zh-CN" sz="2800" dirty="0"/>
              <a:t>n-1</a:t>
            </a:r>
            <a:r>
              <a:rPr lang="zh-CN" altLang="en-US" sz="2800" dirty="0"/>
              <a:t>”个其他国家的外汇市场决定；</a:t>
            </a:r>
            <a:endParaRPr lang="en-US" altLang="zh-CN" sz="2800" dirty="0"/>
          </a:p>
          <a:p>
            <a:pPr algn="l"/>
            <a:r>
              <a:rPr lang="zh-CN" altLang="en-US" sz="2800" dirty="0"/>
              <a:t>（</a:t>
            </a:r>
            <a:r>
              <a:rPr lang="en-US" altLang="zh-CN" sz="2800" dirty="0"/>
              <a:t>3</a:t>
            </a:r>
            <a:r>
              <a:rPr lang="zh-CN" altLang="en-US" sz="2800" dirty="0"/>
              <a:t>）本币在境内外频繁的往返转移更会冲击本国的国际收支，影响国内经济，</a:t>
            </a:r>
            <a:r>
              <a:rPr lang="zh-CN" altLang="en-US" sz="2800" dirty="0">
                <a:solidFill>
                  <a:srgbClr val="FF0000"/>
                </a:solidFill>
              </a:rPr>
              <a:t>削弱经济政策尤其是货币政策的效能</a:t>
            </a:r>
            <a:r>
              <a:rPr lang="en-US" altLang="zh-CN" sz="2800" dirty="0"/>
              <a:t>;</a:t>
            </a:r>
          </a:p>
          <a:p>
            <a:pPr algn="l"/>
            <a:r>
              <a:rPr lang="zh-CN" altLang="en-US" sz="2800" dirty="0"/>
              <a:t>（</a:t>
            </a:r>
            <a:r>
              <a:rPr lang="en-US" altLang="zh-CN" sz="2800" dirty="0"/>
              <a:t>4</a:t>
            </a:r>
            <a:r>
              <a:rPr lang="zh-CN" altLang="en-US" sz="2800" dirty="0"/>
              <a:t>）存在</a:t>
            </a:r>
            <a:r>
              <a:rPr lang="zh-CN" altLang="en-US" sz="2800" b="1" dirty="0"/>
              <a:t>特里芬难题</a:t>
            </a:r>
            <a:r>
              <a:rPr lang="zh-CN" altLang="en-US" sz="2800" dirty="0"/>
              <a:t>（</a:t>
            </a:r>
            <a:r>
              <a:rPr lang="zh-CN" altLang="en-US" sz="2800" dirty="0">
                <a:solidFill>
                  <a:srgbClr val="FF0000"/>
                </a:solidFill>
              </a:rPr>
              <a:t>★</a:t>
            </a:r>
            <a:r>
              <a:rPr lang="zh-CN" altLang="en-US" sz="2800" dirty="0"/>
              <a:t>）：为了满足不断增长的国际经济交易对储备货币的需求，储备货币发行国必须保持甚至扩大其国际收支逆差，这会形成巨额的对外短期负债，并可能引发本币汇率的持续下跌。但是作为国际货币币值必须保持稳定。</a:t>
            </a:r>
          </a:p>
        </p:txBody>
      </p:sp>
    </p:spTree>
    <p:extLst>
      <p:ext uri="{BB962C8B-B14F-4D97-AF65-F5344CB8AC3E}">
        <p14:creationId xmlns:p14="http://schemas.microsoft.com/office/powerpoint/2010/main" val="25468227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1102159" y="250621"/>
            <a:ext cx="141577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外汇占款</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5B8442EF-AFA8-364A-7D64-8860709746C8}"/>
              </a:ext>
            </a:extLst>
          </p:cNvPr>
          <p:cNvSpPr txBox="1"/>
          <p:nvPr/>
        </p:nvSpPr>
        <p:spPr>
          <a:xfrm>
            <a:off x="1156186" y="3167390"/>
            <a:ext cx="9879628" cy="523220"/>
          </a:xfrm>
          <a:prstGeom prst="rect">
            <a:avLst/>
          </a:prstGeom>
          <a:noFill/>
        </p:spPr>
        <p:txBody>
          <a:bodyPr wrap="none" rtlCol="0">
            <a:spAutoFit/>
          </a:bodyPr>
          <a:lstStyle/>
          <a:p>
            <a:pPr algn="l"/>
            <a:r>
              <a:rPr lang="zh-CN" altLang="en-US" sz="2800" dirty="0"/>
              <a:t>外汇占款：指金融机构收购外汇资产而相应投放的本国货币。</a:t>
            </a:r>
          </a:p>
        </p:txBody>
      </p:sp>
    </p:spTree>
    <p:extLst>
      <p:ext uri="{BB962C8B-B14F-4D97-AF65-F5344CB8AC3E}">
        <p14:creationId xmlns:p14="http://schemas.microsoft.com/office/powerpoint/2010/main" val="27930097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640492" y="250621"/>
            <a:ext cx="2339103"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货币制度的演变</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432CDCA2-CCBD-A4DA-D124-68F5A5CE75F7}"/>
              </a:ext>
            </a:extLst>
          </p:cNvPr>
          <p:cNvSpPr txBox="1"/>
          <p:nvPr/>
        </p:nvSpPr>
        <p:spPr>
          <a:xfrm>
            <a:off x="427823" y="1228164"/>
            <a:ext cx="11336355" cy="954107"/>
          </a:xfrm>
          <a:prstGeom prst="rect">
            <a:avLst/>
          </a:prstGeom>
          <a:noFill/>
        </p:spPr>
        <p:txBody>
          <a:bodyPr wrap="square" rtlCol="0">
            <a:spAutoFit/>
          </a:bodyPr>
          <a:lstStyle/>
          <a:p>
            <a:pPr algn="l"/>
            <a:r>
              <a:rPr lang="zh-CN" altLang="en-US" sz="2800" dirty="0"/>
              <a:t>论述思考题：请问怎么衡量人民币国际化程度？并简单阐述人民币国际化的利弊？</a:t>
            </a:r>
          </a:p>
        </p:txBody>
      </p:sp>
    </p:spTree>
    <p:extLst>
      <p:ext uri="{BB962C8B-B14F-4D97-AF65-F5344CB8AC3E}">
        <p14:creationId xmlns:p14="http://schemas.microsoft.com/office/powerpoint/2010/main" val="25950272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24"/>
          <p:cNvGrpSpPr/>
          <p:nvPr/>
        </p:nvGrpSpPr>
        <p:grpSpPr>
          <a:xfrm>
            <a:off x="3630558" y="1537000"/>
            <a:ext cx="1447735" cy="1148889"/>
            <a:chOff x="3419345" y="385660"/>
            <a:chExt cx="1447546" cy="1149156"/>
          </a:xfrm>
          <a:solidFill>
            <a:schemeClr val="bg1"/>
          </a:solidFill>
          <a:effectLst/>
        </p:grpSpPr>
        <p:sp>
          <p:nvSpPr>
            <p:cNvPr id="26" name="椭圆 25"/>
            <p:cNvSpPr/>
            <p:nvPr/>
          </p:nvSpPr>
          <p:spPr>
            <a:xfrm flipV="1">
              <a:off x="3419345" y="946280"/>
              <a:ext cx="588536" cy="588536"/>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7" name="椭圆 26"/>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8" name="椭圆 27"/>
            <p:cNvSpPr/>
            <p:nvPr/>
          </p:nvSpPr>
          <p:spPr>
            <a:xfrm flipV="1">
              <a:off x="4650079" y="385660"/>
              <a:ext cx="216812" cy="216812"/>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9" name="椭圆 28"/>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3" name="组合 29"/>
          <p:cNvGrpSpPr/>
          <p:nvPr/>
        </p:nvGrpSpPr>
        <p:grpSpPr>
          <a:xfrm flipH="1" flipV="1">
            <a:off x="7110545" y="1979358"/>
            <a:ext cx="1447735" cy="1148889"/>
            <a:chOff x="3419345" y="385660"/>
            <a:chExt cx="1447546" cy="1149156"/>
          </a:xfrm>
          <a:solidFill>
            <a:schemeClr val="bg1"/>
          </a:solidFill>
          <a:effectLst/>
        </p:grpSpPr>
        <p:sp>
          <p:nvSpPr>
            <p:cNvPr id="31" name="椭圆 30"/>
            <p:cNvSpPr/>
            <p:nvPr/>
          </p:nvSpPr>
          <p:spPr>
            <a:xfrm flipV="1">
              <a:off x="3419345" y="946280"/>
              <a:ext cx="588536" cy="588536"/>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2" name="椭圆 31"/>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3" name="椭圆 32"/>
            <p:cNvSpPr/>
            <p:nvPr/>
          </p:nvSpPr>
          <p:spPr>
            <a:xfrm flipV="1">
              <a:off x="4650079" y="385660"/>
              <a:ext cx="216812" cy="216812"/>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4" name="椭圆 33"/>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4" name="组合 34"/>
          <p:cNvGrpSpPr/>
          <p:nvPr/>
        </p:nvGrpSpPr>
        <p:grpSpPr>
          <a:xfrm>
            <a:off x="5088117" y="1370775"/>
            <a:ext cx="1996835" cy="1996112"/>
            <a:chOff x="3606461" y="1664340"/>
            <a:chExt cx="1040024" cy="1040024"/>
          </a:xfrm>
          <a:solidFill>
            <a:srgbClr val="C81623"/>
          </a:solidFill>
          <a:effectLst/>
        </p:grpSpPr>
        <p:sp>
          <p:nvSpPr>
            <p:cNvPr id="36" name="椭圆 35"/>
            <p:cNvSpPr/>
            <p:nvPr/>
          </p:nvSpPr>
          <p:spPr>
            <a:xfrm>
              <a:off x="3606461" y="1664340"/>
              <a:ext cx="1040024" cy="1040024"/>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7" name="文本框 1"/>
            <p:cNvSpPr txBox="1"/>
            <p:nvPr/>
          </p:nvSpPr>
          <p:spPr>
            <a:xfrm>
              <a:off x="3868585" y="1869363"/>
              <a:ext cx="509458" cy="689545"/>
            </a:xfrm>
            <a:prstGeom prst="rect">
              <a:avLst/>
            </a:prstGeom>
            <a:grpFill/>
            <a:ln>
              <a:noFill/>
            </a:ln>
            <a:effectLst/>
          </p:spPr>
          <p:txBody>
            <a:bodyPr wrap="none" rtlCol="0">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4</a:t>
              </a:r>
              <a:endParaRPr kumimoji="0" lang="zh-CN" altLang="en-US"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sp>
        <p:nvSpPr>
          <p:cNvPr id="38" name="矩形 69"/>
          <p:cNvSpPr>
            <a:spLocks noChangeArrowheads="1"/>
          </p:cNvSpPr>
          <p:nvPr/>
        </p:nvSpPr>
        <p:spPr bwMode="auto">
          <a:xfrm>
            <a:off x="4174515" y="3930223"/>
            <a:ext cx="3842971" cy="830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3" rIns="91428" bIns="45713">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国际货币体系</a:t>
            </a:r>
          </a:p>
        </p:txBody>
      </p:sp>
    </p:spTree>
    <p:extLst>
      <p:ext uri="{BB962C8B-B14F-4D97-AF65-F5344CB8AC3E}">
        <p14:creationId xmlns:p14="http://schemas.microsoft.com/office/powerpoint/2010/main" val="17703748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640492" y="250621"/>
            <a:ext cx="2339103"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国际金本位制度</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9ED33E7C-2EA9-96FC-A932-81F196019F06}"/>
              </a:ext>
            </a:extLst>
          </p:cNvPr>
          <p:cNvSpPr txBox="1"/>
          <p:nvPr/>
        </p:nvSpPr>
        <p:spPr>
          <a:xfrm>
            <a:off x="421342" y="3167390"/>
            <a:ext cx="1620957" cy="523220"/>
          </a:xfrm>
          <a:prstGeom prst="rect">
            <a:avLst/>
          </a:prstGeom>
          <a:noFill/>
        </p:spPr>
        <p:txBody>
          <a:bodyPr wrap="none" rtlCol="0">
            <a:spAutoFit/>
          </a:bodyPr>
          <a:lstStyle/>
          <a:p>
            <a:pPr algn="l"/>
            <a:r>
              <a:rPr lang="zh-CN" altLang="en-US" sz="2800" dirty="0"/>
              <a:t>金本位制</a:t>
            </a:r>
          </a:p>
        </p:txBody>
      </p:sp>
      <p:sp>
        <p:nvSpPr>
          <p:cNvPr id="3" name="左大括号 2">
            <a:extLst>
              <a:ext uri="{FF2B5EF4-FFF2-40B4-BE49-F238E27FC236}">
                <a16:creationId xmlns:a16="http://schemas.microsoft.com/office/drawing/2014/main" id="{43A28DB9-EE13-B2BC-CD31-D28DC2B1329C}"/>
              </a:ext>
            </a:extLst>
          </p:cNvPr>
          <p:cNvSpPr/>
          <p:nvPr/>
        </p:nvSpPr>
        <p:spPr>
          <a:xfrm>
            <a:off x="2070848" y="1792941"/>
            <a:ext cx="349623" cy="327211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194351F1-259A-D66F-DF9E-EAAC4C74C407}"/>
              </a:ext>
            </a:extLst>
          </p:cNvPr>
          <p:cNvSpPr txBox="1"/>
          <p:nvPr/>
        </p:nvSpPr>
        <p:spPr>
          <a:xfrm>
            <a:off x="2449020" y="1531331"/>
            <a:ext cx="1980029" cy="523220"/>
          </a:xfrm>
          <a:prstGeom prst="rect">
            <a:avLst/>
          </a:prstGeom>
          <a:noFill/>
        </p:spPr>
        <p:txBody>
          <a:bodyPr wrap="none" rtlCol="0">
            <a:spAutoFit/>
          </a:bodyPr>
          <a:lstStyle/>
          <a:p>
            <a:pPr algn="l"/>
            <a:r>
              <a:rPr lang="zh-CN" altLang="en-US" sz="2800" dirty="0"/>
              <a:t>金币本位制</a:t>
            </a:r>
          </a:p>
        </p:txBody>
      </p:sp>
      <p:sp>
        <p:nvSpPr>
          <p:cNvPr id="7" name="文本框 6">
            <a:extLst>
              <a:ext uri="{FF2B5EF4-FFF2-40B4-BE49-F238E27FC236}">
                <a16:creationId xmlns:a16="http://schemas.microsoft.com/office/drawing/2014/main" id="{0B36238E-2C4F-2291-2C78-C3946DE54F00}"/>
              </a:ext>
            </a:extLst>
          </p:cNvPr>
          <p:cNvSpPr txBox="1"/>
          <p:nvPr/>
        </p:nvSpPr>
        <p:spPr>
          <a:xfrm>
            <a:off x="2449020" y="3167390"/>
            <a:ext cx="1980029" cy="523220"/>
          </a:xfrm>
          <a:prstGeom prst="rect">
            <a:avLst/>
          </a:prstGeom>
          <a:noFill/>
        </p:spPr>
        <p:txBody>
          <a:bodyPr wrap="none" rtlCol="0">
            <a:spAutoFit/>
          </a:bodyPr>
          <a:lstStyle/>
          <a:p>
            <a:pPr algn="l"/>
            <a:r>
              <a:rPr lang="zh-CN" altLang="en-US" sz="2800" dirty="0"/>
              <a:t>金块本位制</a:t>
            </a:r>
          </a:p>
        </p:txBody>
      </p:sp>
      <p:sp>
        <p:nvSpPr>
          <p:cNvPr id="8" name="文本框 7">
            <a:extLst>
              <a:ext uri="{FF2B5EF4-FFF2-40B4-BE49-F238E27FC236}">
                <a16:creationId xmlns:a16="http://schemas.microsoft.com/office/drawing/2014/main" id="{3B752A54-ED72-CC81-ED1C-73A2122EBC9E}"/>
              </a:ext>
            </a:extLst>
          </p:cNvPr>
          <p:cNvSpPr txBox="1"/>
          <p:nvPr/>
        </p:nvSpPr>
        <p:spPr>
          <a:xfrm>
            <a:off x="2449020" y="4803449"/>
            <a:ext cx="2339102" cy="523220"/>
          </a:xfrm>
          <a:prstGeom prst="rect">
            <a:avLst/>
          </a:prstGeom>
          <a:noFill/>
        </p:spPr>
        <p:txBody>
          <a:bodyPr wrap="none" rtlCol="0">
            <a:spAutoFit/>
          </a:bodyPr>
          <a:lstStyle/>
          <a:p>
            <a:pPr algn="l"/>
            <a:r>
              <a:rPr lang="zh-CN" altLang="en-US" sz="2800" dirty="0"/>
              <a:t>金汇兑本位制</a:t>
            </a:r>
          </a:p>
        </p:txBody>
      </p:sp>
      <p:sp>
        <p:nvSpPr>
          <p:cNvPr id="5" name="箭头: 右 4">
            <a:extLst>
              <a:ext uri="{FF2B5EF4-FFF2-40B4-BE49-F238E27FC236}">
                <a16:creationId xmlns:a16="http://schemas.microsoft.com/office/drawing/2014/main" id="{F01F9E77-479B-0A04-B43F-E3F55F3948A0}"/>
              </a:ext>
            </a:extLst>
          </p:cNvPr>
          <p:cNvSpPr/>
          <p:nvPr/>
        </p:nvSpPr>
        <p:spPr>
          <a:xfrm>
            <a:off x="4607859" y="1710017"/>
            <a:ext cx="2187389" cy="165848"/>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BB90E279-E230-5982-CE81-58A418F18689}"/>
              </a:ext>
            </a:extLst>
          </p:cNvPr>
          <p:cNvSpPr txBox="1"/>
          <p:nvPr/>
        </p:nvSpPr>
        <p:spPr>
          <a:xfrm>
            <a:off x="6994126" y="1531331"/>
            <a:ext cx="2698175" cy="523220"/>
          </a:xfrm>
          <a:prstGeom prst="rect">
            <a:avLst/>
          </a:prstGeom>
          <a:noFill/>
        </p:spPr>
        <p:txBody>
          <a:bodyPr wrap="none" rtlCol="0">
            <a:spAutoFit/>
          </a:bodyPr>
          <a:lstStyle/>
          <a:p>
            <a:pPr algn="l"/>
            <a:r>
              <a:rPr lang="zh-CN" altLang="en-US" sz="2800" dirty="0"/>
              <a:t>标准的金本位制</a:t>
            </a:r>
          </a:p>
        </p:txBody>
      </p:sp>
      <p:sp>
        <p:nvSpPr>
          <p:cNvPr id="9" name="文本框 8">
            <a:extLst>
              <a:ext uri="{FF2B5EF4-FFF2-40B4-BE49-F238E27FC236}">
                <a16:creationId xmlns:a16="http://schemas.microsoft.com/office/drawing/2014/main" id="{64E279B5-DA4B-CFB5-2413-938A15E22191}"/>
              </a:ext>
            </a:extLst>
          </p:cNvPr>
          <p:cNvSpPr txBox="1"/>
          <p:nvPr/>
        </p:nvSpPr>
        <p:spPr>
          <a:xfrm>
            <a:off x="8107227" y="6208674"/>
            <a:ext cx="4084773" cy="461665"/>
          </a:xfrm>
          <a:prstGeom prst="rect">
            <a:avLst/>
          </a:prstGeom>
          <a:noFill/>
        </p:spPr>
        <p:txBody>
          <a:bodyPr wrap="none" rtlCol="0">
            <a:spAutoFit/>
          </a:bodyPr>
          <a:lstStyle/>
          <a:p>
            <a:pPr algn="l"/>
            <a:r>
              <a:rPr lang="zh-CN" altLang="en-US" sz="2400" dirty="0">
                <a:solidFill>
                  <a:srgbClr val="FF0000"/>
                </a:solidFill>
              </a:rPr>
              <a:t>详细介绍见</a:t>
            </a:r>
            <a:r>
              <a:rPr lang="en-US" altLang="zh-CN" sz="2400" dirty="0">
                <a:solidFill>
                  <a:srgbClr val="FF0000"/>
                </a:solidFill>
              </a:rPr>
              <a:t>01PPT</a:t>
            </a:r>
            <a:r>
              <a:rPr lang="zh-CN" altLang="en-US" sz="2400" dirty="0">
                <a:solidFill>
                  <a:srgbClr val="FF0000"/>
                </a:solidFill>
              </a:rPr>
              <a:t>，不在赘述</a:t>
            </a:r>
          </a:p>
        </p:txBody>
      </p:sp>
    </p:spTree>
    <p:extLst>
      <p:ext uri="{BB962C8B-B14F-4D97-AF65-F5344CB8AC3E}">
        <p14:creationId xmlns:p14="http://schemas.microsoft.com/office/powerpoint/2010/main" val="38867677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640489" y="250621"/>
            <a:ext cx="2339103"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布雷顿森林体系</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3C5E2273-5F91-4C10-B7D4-6AF7C202BACF}"/>
              </a:ext>
            </a:extLst>
          </p:cNvPr>
          <p:cNvSpPr txBox="1"/>
          <p:nvPr/>
        </p:nvSpPr>
        <p:spPr>
          <a:xfrm>
            <a:off x="421341" y="1443841"/>
            <a:ext cx="11349318" cy="3970318"/>
          </a:xfrm>
          <a:prstGeom prst="rect">
            <a:avLst/>
          </a:prstGeom>
          <a:noFill/>
        </p:spPr>
        <p:txBody>
          <a:bodyPr wrap="square" rtlCol="0">
            <a:spAutoFit/>
          </a:bodyPr>
          <a:lstStyle/>
          <a:p>
            <a:pPr algn="l"/>
            <a:r>
              <a:rPr lang="zh-CN" altLang="en-US" sz="2800" b="1" dirty="0"/>
              <a:t>布雷顿森林体系</a:t>
            </a:r>
            <a:r>
              <a:rPr lang="zh-CN" altLang="en-US" sz="2800" dirty="0"/>
              <a:t>：可调整的固定汇率制</a:t>
            </a:r>
            <a:endParaRPr lang="en-US" altLang="zh-CN" sz="2800" dirty="0"/>
          </a:p>
          <a:p>
            <a:pPr algn="l"/>
            <a:endParaRPr lang="en-US" altLang="zh-CN" sz="1400" dirty="0"/>
          </a:p>
          <a:p>
            <a:pPr algn="l"/>
            <a:r>
              <a:rPr lang="zh-CN" altLang="en-US" sz="2800" b="1" dirty="0"/>
              <a:t>特点</a:t>
            </a:r>
            <a:r>
              <a:rPr lang="zh-CN" altLang="en-US" sz="2800" dirty="0"/>
              <a:t>：①</a:t>
            </a:r>
            <a:r>
              <a:rPr lang="zh-CN" altLang="en-US" sz="2800" b="1" dirty="0"/>
              <a:t>成立</a:t>
            </a:r>
            <a:r>
              <a:rPr lang="en-US" altLang="zh-CN" sz="2800" b="1" dirty="0"/>
              <a:t>IMF</a:t>
            </a:r>
            <a:r>
              <a:rPr lang="zh-CN" altLang="en-US" sz="2800" dirty="0"/>
              <a:t>，为成员国短期国际收支逆差提供普通提款权；</a:t>
            </a:r>
            <a:endParaRPr lang="en-US" altLang="zh-CN" sz="2800" dirty="0"/>
          </a:p>
          <a:p>
            <a:pPr algn="l"/>
            <a:r>
              <a:rPr lang="en-US" altLang="zh-CN" sz="2800" dirty="0"/>
              <a:t>           </a:t>
            </a:r>
            <a:r>
              <a:rPr lang="zh-CN" altLang="en-US" sz="2800" dirty="0"/>
              <a:t>②</a:t>
            </a:r>
            <a:r>
              <a:rPr lang="zh-CN" altLang="en-US" sz="2800" b="1" dirty="0"/>
              <a:t>双挂钩</a:t>
            </a:r>
            <a:r>
              <a:rPr lang="zh-CN" altLang="en-US" sz="2800" dirty="0"/>
              <a:t>：美元与黄金挂钩，成员国货币与美元挂钩，属于可调整固定汇率制度（或可调整盯住）；</a:t>
            </a:r>
            <a:endParaRPr lang="en-US" altLang="zh-CN" sz="2800" dirty="0"/>
          </a:p>
          <a:p>
            <a:pPr algn="l"/>
            <a:r>
              <a:rPr lang="zh-CN" altLang="en-US" sz="2800" dirty="0"/>
              <a:t>           ③规定</a:t>
            </a:r>
            <a:r>
              <a:rPr lang="en-US" altLang="zh-CN" sz="2800" dirty="0"/>
              <a:t>1</a:t>
            </a:r>
            <a:r>
              <a:rPr lang="zh-CN" altLang="en-US" sz="2800" dirty="0"/>
              <a:t>盎司黄金</a:t>
            </a:r>
            <a:r>
              <a:rPr lang="en-US" altLang="zh-CN" sz="2800" dirty="0"/>
              <a:t>=35</a:t>
            </a:r>
            <a:r>
              <a:rPr lang="zh-CN" altLang="en-US" sz="2800" dirty="0"/>
              <a:t>美元。</a:t>
            </a:r>
            <a:endParaRPr lang="en-US" altLang="zh-CN" sz="2800" dirty="0"/>
          </a:p>
          <a:p>
            <a:pPr algn="l"/>
            <a:endParaRPr lang="en-US" altLang="zh-CN" sz="1400" dirty="0"/>
          </a:p>
          <a:p>
            <a:pPr algn="l"/>
            <a:r>
              <a:rPr lang="zh-CN" altLang="en-US" sz="2800" b="1" dirty="0"/>
              <a:t>缺陷</a:t>
            </a:r>
            <a:r>
              <a:rPr lang="zh-CN" altLang="en-US" sz="2800" dirty="0"/>
              <a:t>：①存在</a:t>
            </a:r>
            <a:r>
              <a:rPr lang="zh-CN" altLang="en-US" sz="2800" dirty="0">
                <a:solidFill>
                  <a:srgbClr val="FF0000"/>
                </a:solidFill>
              </a:rPr>
              <a:t>特里芬难题</a:t>
            </a:r>
            <a:r>
              <a:rPr lang="zh-CN" altLang="en-US" sz="2800" dirty="0"/>
              <a:t>；</a:t>
            </a:r>
            <a:endParaRPr lang="en-US" altLang="zh-CN" sz="2800" dirty="0"/>
          </a:p>
          <a:p>
            <a:pPr algn="l"/>
            <a:r>
              <a:rPr lang="en-US" altLang="zh-CN" sz="2800" dirty="0"/>
              <a:t>           </a:t>
            </a:r>
            <a:r>
              <a:rPr lang="zh-CN" altLang="en-US" sz="2800" dirty="0"/>
              <a:t>②其他国家货币汇率可以根据国际收支情况做出一定的调整，但美元作为各国的锚货币，其汇率很难调整</a:t>
            </a:r>
          </a:p>
        </p:txBody>
      </p:sp>
    </p:spTree>
    <p:extLst>
      <p:ext uri="{BB962C8B-B14F-4D97-AF65-F5344CB8AC3E}">
        <p14:creationId xmlns:p14="http://schemas.microsoft.com/office/powerpoint/2010/main" val="23059425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1102158" y="250621"/>
            <a:ext cx="141577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世界银行</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grpSp>
        <p:nvGrpSpPr>
          <p:cNvPr id="5" name="组合 4">
            <a:extLst>
              <a:ext uri="{FF2B5EF4-FFF2-40B4-BE49-F238E27FC236}">
                <a16:creationId xmlns:a16="http://schemas.microsoft.com/office/drawing/2014/main" id="{2E388DFB-0425-827B-3BE1-3415F366ECC4}"/>
              </a:ext>
            </a:extLst>
          </p:cNvPr>
          <p:cNvGrpSpPr/>
          <p:nvPr/>
        </p:nvGrpSpPr>
        <p:grpSpPr>
          <a:xfrm>
            <a:off x="1102158" y="1047861"/>
            <a:ext cx="5746131" cy="5322187"/>
            <a:chOff x="349869" y="948625"/>
            <a:chExt cx="5746131" cy="5322187"/>
          </a:xfrm>
        </p:grpSpPr>
        <p:sp>
          <p:nvSpPr>
            <p:cNvPr id="2" name="文本框 1">
              <a:extLst>
                <a:ext uri="{FF2B5EF4-FFF2-40B4-BE49-F238E27FC236}">
                  <a16:creationId xmlns:a16="http://schemas.microsoft.com/office/drawing/2014/main" id="{A954D261-F6CC-24ED-3543-FB492C993BB5}"/>
                </a:ext>
              </a:extLst>
            </p:cNvPr>
            <p:cNvSpPr txBox="1"/>
            <p:nvPr/>
          </p:nvSpPr>
          <p:spPr>
            <a:xfrm>
              <a:off x="349869" y="3349742"/>
              <a:ext cx="1620957" cy="523220"/>
            </a:xfrm>
            <a:prstGeom prst="rect">
              <a:avLst/>
            </a:prstGeom>
            <a:noFill/>
          </p:spPr>
          <p:txBody>
            <a:bodyPr wrap="none" rtlCol="0">
              <a:spAutoFit/>
            </a:bodyPr>
            <a:lstStyle/>
            <a:p>
              <a:pPr algn="l"/>
              <a:r>
                <a:rPr lang="zh-CN" altLang="en-US" sz="2800" dirty="0"/>
                <a:t>世界银行</a:t>
              </a:r>
            </a:p>
          </p:txBody>
        </p:sp>
        <p:sp>
          <p:nvSpPr>
            <p:cNvPr id="3" name="左大括号 2">
              <a:extLst>
                <a:ext uri="{FF2B5EF4-FFF2-40B4-BE49-F238E27FC236}">
                  <a16:creationId xmlns:a16="http://schemas.microsoft.com/office/drawing/2014/main" id="{39355FFA-DF15-51D4-9C62-44B7B0F0A445}"/>
                </a:ext>
              </a:extLst>
            </p:cNvPr>
            <p:cNvSpPr/>
            <p:nvPr/>
          </p:nvSpPr>
          <p:spPr>
            <a:xfrm>
              <a:off x="1970826" y="1210235"/>
              <a:ext cx="349781" cy="480223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7C331FA5-0636-EBC7-434B-44178CB9A198}"/>
                </a:ext>
              </a:extLst>
            </p:cNvPr>
            <p:cNvSpPr txBox="1"/>
            <p:nvPr/>
          </p:nvSpPr>
          <p:spPr>
            <a:xfrm>
              <a:off x="2320607" y="948625"/>
              <a:ext cx="3057247" cy="523220"/>
            </a:xfrm>
            <a:prstGeom prst="rect">
              <a:avLst/>
            </a:prstGeom>
            <a:noFill/>
          </p:spPr>
          <p:txBody>
            <a:bodyPr wrap="none" rtlCol="0">
              <a:spAutoFit/>
            </a:bodyPr>
            <a:lstStyle/>
            <a:p>
              <a:pPr algn="l"/>
              <a:r>
                <a:rPr lang="zh-CN" altLang="en-US" sz="2800" dirty="0"/>
                <a:t>国际复兴开发银行</a:t>
              </a:r>
            </a:p>
          </p:txBody>
        </p:sp>
        <p:sp>
          <p:nvSpPr>
            <p:cNvPr id="7" name="文本框 6">
              <a:extLst>
                <a:ext uri="{FF2B5EF4-FFF2-40B4-BE49-F238E27FC236}">
                  <a16:creationId xmlns:a16="http://schemas.microsoft.com/office/drawing/2014/main" id="{668A1BBD-6C55-1726-9E74-20541F7E0CF9}"/>
                </a:ext>
              </a:extLst>
            </p:cNvPr>
            <p:cNvSpPr txBox="1"/>
            <p:nvPr/>
          </p:nvSpPr>
          <p:spPr>
            <a:xfrm>
              <a:off x="2320607" y="2148367"/>
              <a:ext cx="2339102" cy="523220"/>
            </a:xfrm>
            <a:prstGeom prst="rect">
              <a:avLst/>
            </a:prstGeom>
            <a:noFill/>
          </p:spPr>
          <p:txBody>
            <a:bodyPr wrap="none" rtlCol="0">
              <a:spAutoFit/>
            </a:bodyPr>
            <a:lstStyle/>
            <a:p>
              <a:pPr algn="l"/>
              <a:r>
                <a:rPr lang="zh-CN" altLang="en-US" sz="2800" dirty="0"/>
                <a:t>国际开发协会</a:t>
              </a:r>
            </a:p>
          </p:txBody>
        </p:sp>
        <p:sp>
          <p:nvSpPr>
            <p:cNvPr id="8" name="文本框 7">
              <a:extLst>
                <a:ext uri="{FF2B5EF4-FFF2-40B4-BE49-F238E27FC236}">
                  <a16:creationId xmlns:a16="http://schemas.microsoft.com/office/drawing/2014/main" id="{0ACA8B02-8126-D623-6292-4E7EFB5667AA}"/>
                </a:ext>
              </a:extLst>
            </p:cNvPr>
            <p:cNvSpPr txBox="1"/>
            <p:nvPr/>
          </p:nvSpPr>
          <p:spPr>
            <a:xfrm>
              <a:off x="2320607" y="3348109"/>
              <a:ext cx="2339102" cy="523220"/>
            </a:xfrm>
            <a:prstGeom prst="rect">
              <a:avLst/>
            </a:prstGeom>
            <a:noFill/>
          </p:spPr>
          <p:txBody>
            <a:bodyPr wrap="none" rtlCol="0">
              <a:spAutoFit/>
            </a:bodyPr>
            <a:lstStyle/>
            <a:p>
              <a:pPr algn="l"/>
              <a:r>
                <a:rPr lang="zh-CN" altLang="en-US" sz="2800" dirty="0"/>
                <a:t>国际金融公司</a:t>
              </a:r>
            </a:p>
          </p:txBody>
        </p:sp>
        <p:sp>
          <p:nvSpPr>
            <p:cNvPr id="9" name="文本框 8">
              <a:extLst>
                <a:ext uri="{FF2B5EF4-FFF2-40B4-BE49-F238E27FC236}">
                  <a16:creationId xmlns:a16="http://schemas.microsoft.com/office/drawing/2014/main" id="{FC37EB7C-B24F-2152-D3FD-593A91D33A42}"/>
                </a:ext>
              </a:extLst>
            </p:cNvPr>
            <p:cNvSpPr txBox="1"/>
            <p:nvPr/>
          </p:nvSpPr>
          <p:spPr>
            <a:xfrm>
              <a:off x="2320607" y="4547851"/>
              <a:ext cx="3057247" cy="523220"/>
            </a:xfrm>
            <a:prstGeom prst="rect">
              <a:avLst/>
            </a:prstGeom>
            <a:noFill/>
          </p:spPr>
          <p:txBody>
            <a:bodyPr wrap="none" rtlCol="0">
              <a:spAutoFit/>
            </a:bodyPr>
            <a:lstStyle/>
            <a:p>
              <a:pPr algn="l"/>
              <a:r>
                <a:rPr lang="zh-CN" altLang="en-US" sz="2800" dirty="0"/>
                <a:t>多边投资担保机构</a:t>
              </a:r>
            </a:p>
          </p:txBody>
        </p:sp>
        <p:sp>
          <p:nvSpPr>
            <p:cNvPr id="10" name="文本框 9">
              <a:extLst>
                <a:ext uri="{FF2B5EF4-FFF2-40B4-BE49-F238E27FC236}">
                  <a16:creationId xmlns:a16="http://schemas.microsoft.com/office/drawing/2014/main" id="{2CE444FC-B485-3110-9711-482309340A92}"/>
                </a:ext>
              </a:extLst>
            </p:cNvPr>
            <p:cNvSpPr txBox="1"/>
            <p:nvPr/>
          </p:nvSpPr>
          <p:spPr>
            <a:xfrm>
              <a:off x="2320607" y="5747592"/>
              <a:ext cx="3775393" cy="523220"/>
            </a:xfrm>
            <a:prstGeom prst="rect">
              <a:avLst/>
            </a:prstGeom>
            <a:noFill/>
          </p:spPr>
          <p:txBody>
            <a:bodyPr wrap="none" rtlCol="0">
              <a:spAutoFit/>
            </a:bodyPr>
            <a:lstStyle/>
            <a:p>
              <a:pPr algn="l"/>
              <a:r>
                <a:rPr lang="zh-CN" altLang="en-US" sz="2800" dirty="0"/>
                <a:t>国际投资争端解决中心</a:t>
              </a:r>
            </a:p>
          </p:txBody>
        </p:sp>
      </p:grpSp>
    </p:spTree>
    <p:extLst>
      <p:ext uri="{BB962C8B-B14F-4D97-AF65-F5344CB8AC3E}">
        <p14:creationId xmlns:p14="http://schemas.microsoft.com/office/powerpoint/2010/main" val="29171506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948266" y="250621"/>
            <a:ext cx="1723549"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牙买加体系</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EE733893-12ED-645E-2DEF-E5C0B85F4611}"/>
              </a:ext>
            </a:extLst>
          </p:cNvPr>
          <p:cNvSpPr txBox="1"/>
          <p:nvPr/>
        </p:nvSpPr>
        <p:spPr>
          <a:xfrm>
            <a:off x="467908" y="922871"/>
            <a:ext cx="11256184" cy="5478423"/>
          </a:xfrm>
          <a:prstGeom prst="rect">
            <a:avLst/>
          </a:prstGeom>
          <a:noFill/>
        </p:spPr>
        <p:txBody>
          <a:bodyPr wrap="square" rtlCol="0">
            <a:spAutoFit/>
          </a:bodyPr>
          <a:lstStyle/>
          <a:p>
            <a:pPr algn="l"/>
            <a:r>
              <a:rPr lang="zh-CN" altLang="en-US" sz="2800" b="1" dirty="0"/>
              <a:t>牙买加体系</a:t>
            </a:r>
            <a:r>
              <a:rPr lang="zh-CN" altLang="en-US" sz="2800" dirty="0"/>
              <a:t>：</a:t>
            </a:r>
            <a:endParaRPr lang="en-US" altLang="zh-CN" sz="2800" dirty="0"/>
          </a:p>
          <a:p>
            <a:pPr algn="l"/>
            <a:endParaRPr lang="en-US" altLang="zh-CN" sz="1400" dirty="0"/>
          </a:p>
          <a:p>
            <a:pPr algn="l"/>
            <a:r>
              <a:rPr lang="zh-CN" altLang="en-US" sz="2800" b="1" dirty="0"/>
              <a:t>主要内容</a:t>
            </a:r>
            <a:r>
              <a:rPr lang="zh-CN" altLang="en-US" sz="2800" dirty="0"/>
              <a:t>：①浮动汇率制度合法化；</a:t>
            </a:r>
            <a:endParaRPr lang="en-US" altLang="zh-CN" sz="2800" dirty="0"/>
          </a:p>
          <a:p>
            <a:pPr algn="l"/>
            <a:r>
              <a:rPr lang="en-US" altLang="zh-CN" sz="2800" dirty="0"/>
              <a:t>	         </a:t>
            </a:r>
            <a:r>
              <a:rPr lang="zh-CN" altLang="en-US" sz="2800" dirty="0"/>
              <a:t>②</a:t>
            </a:r>
            <a:r>
              <a:rPr lang="zh-CN" altLang="en-US" sz="2800" dirty="0">
                <a:solidFill>
                  <a:srgbClr val="FF0000"/>
                </a:solidFill>
              </a:rPr>
              <a:t>黄金非货币化</a:t>
            </a:r>
            <a:r>
              <a:rPr lang="zh-CN" altLang="en-US" sz="2800" dirty="0"/>
              <a:t>；</a:t>
            </a:r>
            <a:endParaRPr lang="en-US" altLang="zh-CN" sz="2800" dirty="0"/>
          </a:p>
          <a:p>
            <a:pPr algn="l"/>
            <a:r>
              <a:rPr lang="en-US" altLang="zh-CN" sz="2800" dirty="0"/>
              <a:t>      	         </a:t>
            </a:r>
            <a:r>
              <a:rPr lang="zh-CN" altLang="en-US" sz="2800" dirty="0"/>
              <a:t>③增强</a:t>
            </a:r>
            <a:r>
              <a:rPr lang="en-US" altLang="zh-CN" sz="2800" dirty="0"/>
              <a:t>SDR</a:t>
            </a:r>
            <a:r>
              <a:rPr lang="zh-CN" altLang="en-US" sz="2800" dirty="0"/>
              <a:t>作用；</a:t>
            </a:r>
            <a:endParaRPr lang="en-US" altLang="zh-CN" sz="2800" dirty="0"/>
          </a:p>
          <a:p>
            <a:pPr algn="l"/>
            <a:r>
              <a:rPr lang="zh-CN" altLang="en-US" sz="2800" dirty="0"/>
              <a:t>     </a:t>
            </a:r>
            <a:r>
              <a:rPr lang="en-US" altLang="zh-CN" sz="2800" dirty="0"/>
              <a:t>	         </a:t>
            </a:r>
            <a:r>
              <a:rPr lang="zh-CN" altLang="en-US" sz="2800" dirty="0"/>
              <a:t>④增加成员国基金份额；</a:t>
            </a:r>
            <a:endParaRPr lang="en-US" altLang="zh-CN" sz="2800" dirty="0"/>
          </a:p>
          <a:p>
            <a:pPr algn="l"/>
            <a:r>
              <a:rPr lang="en-US" altLang="zh-CN" sz="2800" dirty="0"/>
              <a:t>	         </a:t>
            </a:r>
            <a:r>
              <a:rPr lang="zh-CN" altLang="en-US" sz="2800" dirty="0"/>
              <a:t>⑤扩大信贷额度，以增加对发展中国家的融资。</a:t>
            </a:r>
            <a:endParaRPr lang="en-US" altLang="zh-CN" sz="2800" dirty="0"/>
          </a:p>
          <a:p>
            <a:pPr algn="l"/>
            <a:endParaRPr lang="en-US" altLang="zh-CN" sz="1400" dirty="0"/>
          </a:p>
          <a:p>
            <a:pPr algn="l"/>
            <a:r>
              <a:rPr lang="zh-CN" altLang="en-US" sz="2800" b="1" dirty="0"/>
              <a:t>特征</a:t>
            </a:r>
            <a:r>
              <a:rPr lang="zh-CN" altLang="en-US" sz="2800" dirty="0"/>
              <a:t>：①</a:t>
            </a:r>
            <a:r>
              <a:rPr lang="zh-CN" altLang="en-US" sz="2800" dirty="0">
                <a:solidFill>
                  <a:srgbClr val="FF0000"/>
                </a:solidFill>
              </a:rPr>
              <a:t>储备货币多元化</a:t>
            </a:r>
            <a:r>
              <a:rPr lang="zh-CN" altLang="en-US" sz="2800" dirty="0"/>
              <a:t>；②汇率制度多元化；③多渠道调节国际收支。</a:t>
            </a:r>
            <a:endParaRPr lang="en-US" altLang="zh-CN" sz="2800" dirty="0"/>
          </a:p>
          <a:p>
            <a:pPr algn="l"/>
            <a:endParaRPr lang="en-US" altLang="zh-CN" sz="1400" dirty="0"/>
          </a:p>
          <a:p>
            <a:pPr algn="l"/>
            <a:r>
              <a:rPr lang="zh-CN" altLang="en-US" sz="2800" b="1" dirty="0"/>
              <a:t>缺陷</a:t>
            </a:r>
            <a:r>
              <a:rPr lang="zh-CN" altLang="en-US" sz="2800" dirty="0"/>
              <a:t>：①</a:t>
            </a:r>
            <a:r>
              <a:rPr lang="zh-CN" altLang="en-US" sz="2800" b="0" i="0" dirty="0">
                <a:solidFill>
                  <a:srgbClr val="333333"/>
                </a:solidFill>
                <a:effectLst/>
                <a:latin typeface="Arial" panose="020B0604020202020204" pitchFamily="34" charset="0"/>
              </a:rPr>
              <a:t>汇率大起大落，变动不定，汇率体系极不稳定；</a:t>
            </a:r>
            <a:endParaRPr lang="en-US" altLang="zh-CN" sz="2800" b="0" i="0" dirty="0">
              <a:solidFill>
                <a:srgbClr val="333333"/>
              </a:solidFill>
              <a:effectLst/>
              <a:latin typeface="Arial" panose="020B0604020202020204" pitchFamily="34" charset="0"/>
            </a:endParaRPr>
          </a:p>
          <a:p>
            <a:pPr algn="l"/>
            <a:r>
              <a:rPr lang="en-US" altLang="zh-CN" sz="2800" dirty="0">
                <a:solidFill>
                  <a:srgbClr val="333333"/>
                </a:solidFill>
                <a:latin typeface="Arial" panose="020B0604020202020204" pitchFamily="34" charset="0"/>
              </a:rPr>
              <a:t>           </a:t>
            </a:r>
            <a:r>
              <a:rPr lang="zh-CN" altLang="en-US" sz="2800" dirty="0">
                <a:solidFill>
                  <a:srgbClr val="333333"/>
                </a:solidFill>
                <a:latin typeface="Arial" panose="020B0604020202020204" pitchFamily="34" charset="0"/>
              </a:rPr>
              <a:t>②国际收支调节机制并不健全，各种现有的渠道都有各自的局限，牙买加体系</a:t>
            </a:r>
            <a:r>
              <a:rPr lang="zh-CN" altLang="en-US" sz="2800" dirty="0">
                <a:solidFill>
                  <a:srgbClr val="FF0000"/>
                </a:solidFill>
                <a:latin typeface="Arial" panose="020B0604020202020204" pitchFamily="34" charset="0"/>
              </a:rPr>
              <a:t>并没有消除全球性的国际收支失衡问题</a:t>
            </a:r>
            <a:r>
              <a:rPr lang="zh-CN" altLang="en-US" sz="2800" dirty="0">
                <a:latin typeface="Arial" panose="020B0604020202020204" pitchFamily="34" charset="0"/>
              </a:rPr>
              <a:t>；</a:t>
            </a:r>
            <a:endParaRPr lang="en-US" altLang="zh-CN" sz="2800" dirty="0">
              <a:latin typeface="Arial" panose="020B0604020202020204" pitchFamily="34" charset="0"/>
            </a:endParaRPr>
          </a:p>
          <a:p>
            <a:pPr algn="l"/>
            <a:r>
              <a:rPr lang="zh-CN" altLang="en-US" sz="2800" dirty="0"/>
              <a:t>           ③多种货币储备体系下的“劣币驱逐良币”的格雷欣法则。</a:t>
            </a:r>
          </a:p>
        </p:txBody>
      </p:sp>
    </p:spTree>
    <p:extLst>
      <p:ext uri="{BB962C8B-B14F-4D97-AF65-F5344CB8AC3E}">
        <p14:creationId xmlns:p14="http://schemas.microsoft.com/office/powerpoint/2010/main" val="17855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a:extLst>
              <a:ext uri="{FF2B5EF4-FFF2-40B4-BE49-F238E27FC236}">
                <a16:creationId xmlns:a16="http://schemas.microsoft.com/office/drawing/2014/main" id="{EDECF518-59A7-4799-AE28-04355D30B0F1}"/>
              </a:ext>
            </a:extLst>
          </p:cNvPr>
          <p:cNvSpPr txBox="1"/>
          <p:nvPr/>
        </p:nvSpPr>
        <p:spPr>
          <a:xfrm>
            <a:off x="794379" y="250621"/>
            <a:ext cx="2031325"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预习内容检测</a:t>
            </a: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3" name="文本框 2">
            <a:extLst>
              <a:ext uri="{FF2B5EF4-FFF2-40B4-BE49-F238E27FC236}">
                <a16:creationId xmlns:a16="http://schemas.microsoft.com/office/drawing/2014/main" id="{3D0DF918-9000-2833-5F90-8C2A3643364C}"/>
              </a:ext>
            </a:extLst>
          </p:cNvPr>
          <p:cNvSpPr txBox="1"/>
          <p:nvPr/>
        </p:nvSpPr>
        <p:spPr>
          <a:xfrm>
            <a:off x="591671" y="1174376"/>
            <a:ext cx="8443337" cy="2893100"/>
          </a:xfrm>
          <a:prstGeom prst="rect">
            <a:avLst/>
          </a:prstGeom>
          <a:noFill/>
        </p:spPr>
        <p:txBody>
          <a:bodyPr wrap="none" rtlCol="0">
            <a:spAutoFit/>
          </a:bodyPr>
          <a:lstStyle/>
          <a:p>
            <a:pPr algn="l"/>
            <a:r>
              <a:rPr lang="zh-CN" altLang="en-US" sz="2800" dirty="0"/>
              <a:t>例题：</a:t>
            </a:r>
            <a:r>
              <a:rPr lang="en-US" altLang="zh-CN" sz="2800" dirty="0"/>
              <a:t>2017</a:t>
            </a:r>
            <a:r>
              <a:rPr lang="zh-CN" altLang="en-US" sz="2800" dirty="0"/>
              <a:t>年中山大学真题</a:t>
            </a:r>
            <a:endParaRPr lang="en-US" altLang="zh-CN" sz="2800" dirty="0"/>
          </a:p>
          <a:p>
            <a:pPr algn="l"/>
            <a:endParaRPr lang="en-US" altLang="zh-CN" sz="1400" dirty="0"/>
          </a:p>
          <a:p>
            <a:pPr algn="l"/>
            <a:r>
              <a:rPr lang="zh-CN" altLang="en-US" sz="2800" dirty="0"/>
              <a:t>卖出本币，买入外国资产的冲销性外汇干预会导致？</a:t>
            </a:r>
            <a:endParaRPr lang="en-US" altLang="zh-CN" sz="2800" dirty="0"/>
          </a:p>
          <a:p>
            <a:pPr algn="l"/>
            <a:r>
              <a:rPr lang="en-US" altLang="zh-CN" sz="2800" dirty="0"/>
              <a:t>A.</a:t>
            </a:r>
            <a:r>
              <a:rPr lang="zh-CN" altLang="en-US" sz="2800" dirty="0"/>
              <a:t>国际储备减少，本币贬值 </a:t>
            </a:r>
            <a:endParaRPr lang="en-US" altLang="zh-CN" sz="2800" dirty="0"/>
          </a:p>
          <a:p>
            <a:pPr algn="l"/>
            <a:r>
              <a:rPr lang="en-US" altLang="zh-CN" sz="2800" dirty="0"/>
              <a:t>B.</a:t>
            </a:r>
            <a:r>
              <a:rPr lang="zh-CN" altLang="en-US" sz="2800" dirty="0"/>
              <a:t>国际储备增加，本币贬值</a:t>
            </a:r>
            <a:endParaRPr lang="en-US" altLang="zh-CN" sz="2800" dirty="0"/>
          </a:p>
          <a:p>
            <a:pPr algn="l"/>
            <a:r>
              <a:rPr lang="en-US" altLang="zh-CN" sz="2800" dirty="0"/>
              <a:t>C.</a:t>
            </a:r>
            <a:r>
              <a:rPr lang="zh-CN" altLang="en-US" sz="2800" dirty="0"/>
              <a:t>国际储备减少，汇率不变</a:t>
            </a:r>
            <a:endParaRPr lang="en-US" altLang="zh-CN" sz="2800" dirty="0"/>
          </a:p>
          <a:p>
            <a:pPr algn="l"/>
            <a:r>
              <a:rPr lang="en-US" altLang="zh-CN" sz="2800" dirty="0"/>
              <a:t>D.</a:t>
            </a:r>
            <a:r>
              <a:rPr lang="zh-CN" altLang="en-US" sz="2800" dirty="0"/>
              <a:t>国际储备增加，汇率不变</a:t>
            </a:r>
          </a:p>
        </p:txBody>
      </p:sp>
      <p:sp>
        <p:nvSpPr>
          <p:cNvPr id="4" name="文本框 3">
            <a:extLst>
              <a:ext uri="{FF2B5EF4-FFF2-40B4-BE49-F238E27FC236}">
                <a16:creationId xmlns:a16="http://schemas.microsoft.com/office/drawing/2014/main" id="{A2970F81-C9B7-49A7-DB72-3BB4221DE18D}"/>
              </a:ext>
            </a:extLst>
          </p:cNvPr>
          <p:cNvSpPr txBox="1"/>
          <p:nvPr/>
        </p:nvSpPr>
        <p:spPr>
          <a:xfrm>
            <a:off x="591671" y="4529566"/>
            <a:ext cx="7588937" cy="523220"/>
          </a:xfrm>
          <a:prstGeom prst="rect">
            <a:avLst/>
          </a:prstGeom>
          <a:noFill/>
        </p:spPr>
        <p:txBody>
          <a:bodyPr wrap="none" rtlCol="0">
            <a:spAutoFit/>
          </a:bodyPr>
          <a:lstStyle/>
          <a:p>
            <a:pPr algn="l"/>
            <a:r>
              <a:rPr lang="zh-CN" altLang="en-US" sz="2800" dirty="0"/>
              <a:t>答案：</a:t>
            </a:r>
            <a:r>
              <a:rPr lang="en-US" altLang="zh-CN" sz="2800" dirty="0">
                <a:solidFill>
                  <a:srgbClr val="FF0000"/>
                </a:solidFill>
              </a:rPr>
              <a:t>D</a:t>
            </a:r>
            <a:r>
              <a:rPr lang="zh-CN" altLang="en-US" sz="2800" dirty="0"/>
              <a:t>，</a:t>
            </a:r>
            <a:r>
              <a:rPr lang="zh-CN" altLang="en-US" sz="2800" dirty="0">
                <a:solidFill>
                  <a:srgbClr val="FF0000"/>
                </a:solidFill>
              </a:rPr>
              <a:t>冲抵外汇干预一般不会改变本币汇率</a:t>
            </a:r>
          </a:p>
        </p:txBody>
      </p:sp>
    </p:spTree>
    <p:extLst>
      <p:ext uri="{BB962C8B-B14F-4D97-AF65-F5344CB8AC3E}">
        <p14:creationId xmlns:p14="http://schemas.microsoft.com/office/powerpoint/2010/main" val="3501844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948267"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托宾税方案</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F4866057-F962-58A6-7315-50FBF8A699AA}"/>
              </a:ext>
            </a:extLst>
          </p:cNvPr>
          <p:cNvSpPr txBox="1"/>
          <p:nvPr/>
        </p:nvSpPr>
        <p:spPr>
          <a:xfrm>
            <a:off x="653303" y="1371833"/>
            <a:ext cx="10885394" cy="4401205"/>
          </a:xfrm>
          <a:prstGeom prst="rect">
            <a:avLst/>
          </a:prstGeom>
          <a:noFill/>
        </p:spPr>
        <p:txBody>
          <a:bodyPr wrap="square" rtlCol="0">
            <a:spAutoFit/>
          </a:bodyPr>
          <a:lstStyle/>
          <a:p>
            <a:pPr algn="l"/>
            <a:r>
              <a:rPr lang="zh-CN" altLang="en-US" sz="2800" b="1" dirty="0"/>
              <a:t>托宾税</a:t>
            </a:r>
            <a:r>
              <a:rPr lang="zh-CN" altLang="en-US" sz="2800" dirty="0"/>
              <a:t>：针对外汇交易征收的交易税，旨在着重提升短期外汇交易的成本，以</a:t>
            </a:r>
            <a:r>
              <a:rPr lang="zh-CN" altLang="en-US" sz="2800" dirty="0">
                <a:solidFill>
                  <a:srgbClr val="FF0000"/>
                </a:solidFill>
              </a:rPr>
              <a:t>抑制过度的短期资本跨境流动</a:t>
            </a:r>
            <a:r>
              <a:rPr lang="zh-CN" altLang="en-US" sz="2800" dirty="0"/>
              <a:t>。“往飞速运转的国际金融市场这一车轮中掷些沙子”。</a:t>
            </a:r>
            <a:endParaRPr lang="en-US" altLang="zh-CN" sz="2800" dirty="0"/>
          </a:p>
          <a:p>
            <a:pPr algn="l"/>
            <a:endParaRPr lang="en-US" altLang="zh-CN" sz="1400" dirty="0"/>
          </a:p>
          <a:p>
            <a:pPr algn="l"/>
            <a:r>
              <a:rPr lang="zh-CN" altLang="en-US" sz="2800" b="1" dirty="0"/>
              <a:t>特征</a:t>
            </a:r>
            <a:r>
              <a:rPr lang="zh-CN" altLang="en-US" sz="2800" dirty="0"/>
              <a:t>：单一税率、全球性（由各主权国家在其辖区内分别实施，只要是两种不同货币之间的兑换交易，就要征收统一税，无论其中是否涉及本国货币）；</a:t>
            </a:r>
            <a:endParaRPr lang="en-US" altLang="zh-CN" sz="2800" dirty="0"/>
          </a:p>
          <a:p>
            <a:pPr algn="l"/>
            <a:endParaRPr lang="en-US" altLang="zh-CN" sz="1400" dirty="0"/>
          </a:p>
          <a:p>
            <a:pPr algn="l"/>
            <a:r>
              <a:rPr lang="zh-CN" altLang="en-US" sz="2800" b="1" dirty="0"/>
              <a:t>缺陷</a:t>
            </a:r>
            <a:r>
              <a:rPr lang="zh-CN" altLang="en-US" sz="2800" dirty="0"/>
              <a:t>：（</a:t>
            </a:r>
            <a:r>
              <a:rPr lang="en-US" altLang="zh-CN" sz="2800" dirty="0"/>
              <a:t>1</a:t>
            </a:r>
            <a:r>
              <a:rPr lang="zh-CN" altLang="en-US" sz="2800" dirty="0"/>
              <a:t>）难以区分正常的流动性交易和投机性交易；</a:t>
            </a:r>
            <a:endParaRPr lang="en-US" altLang="zh-CN" sz="2800" dirty="0"/>
          </a:p>
          <a:p>
            <a:pPr algn="l"/>
            <a:r>
              <a:rPr lang="zh-CN" altLang="en-US" sz="2800" dirty="0"/>
              <a:t>           （</a:t>
            </a:r>
            <a:r>
              <a:rPr lang="en-US" altLang="zh-CN" sz="2800" dirty="0"/>
              <a:t>2</a:t>
            </a:r>
            <a:r>
              <a:rPr lang="zh-CN" altLang="en-US" sz="2800" dirty="0"/>
              <a:t>）金融市场产品具有替代性，只向即期交易征税会产生税收漏洞；</a:t>
            </a:r>
            <a:endParaRPr lang="en-US" altLang="zh-CN" sz="2800" dirty="0"/>
          </a:p>
        </p:txBody>
      </p:sp>
    </p:spTree>
    <p:extLst>
      <p:ext uri="{BB962C8B-B14F-4D97-AF65-F5344CB8AC3E}">
        <p14:creationId xmlns:p14="http://schemas.microsoft.com/office/powerpoint/2010/main" val="911590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640492" y="250621"/>
            <a:ext cx="233910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欧洲货币一体化</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3801F5D0-8E38-DA85-E4C3-35DFFEAFF1F6}"/>
              </a:ext>
            </a:extLst>
          </p:cNvPr>
          <p:cNvSpPr txBox="1"/>
          <p:nvPr/>
        </p:nvSpPr>
        <p:spPr>
          <a:xfrm>
            <a:off x="1335723" y="2844225"/>
            <a:ext cx="9520555" cy="1169551"/>
          </a:xfrm>
          <a:prstGeom prst="rect">
            <a:avLst/>
          </a:prstGeom>
          <a:noFill/>
        </p:spPr>
        <p:txBody>
          <a:bodyPr wrap="none" rtlCol="0">
            <a:spAutoFit/>
          </a:bodyPr>
          <a:lstStyle/>
          <a:p>
            <a:pPr algn="l"/>
            <a:r>
              <a:rPr lang="zh-CN" altLang="en-US" sz="2800" dirty="0"/>
              <a:t>经济一体化程度由低到高：</a:t>
            </a:r>
            <a:endParaRPr lang="en-US" altLang="zh-CN" sz="2800" dirty="0"/>
          </a:p>
          <a:p>
            <a:pPr algn="l"/>
            <a:endParaRPr lang="en-US" altLang="zh-CN" sz="1400" dirty="0"/>
          </a:p>
          <a:p>
            <a:pPr algn="l"/>
            <a:r>
              <a:rPr lang="zh-CN" altLang="en-US" sz="2800" dirty="0"/>
              <a:t>自由贸易区→关税同盟→共同市场→经济联盟→货币一体化</a:t>
            </a:r>
          </a:p>
        </p:txBody>
      </p:sp>
    </p:spTree>
    <p:extLst>
      <p:ext uri="{BB962C8B-B14F-4D97-AF65-F5344CB8AC3E}">
        <p14:creationId xmlns:p14="http://schemas.microsoft.com/office/powerpoint/2010/main" val="34379779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640492" y="250621"/>
            <a:ext cx="233910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欧洲货币一体化</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696DE6A2-B6FA-C2FA-1B3E-0CF1A900B0D8}"/>
              </a:ext>
            </a:extLst>
          </p:cNvPr>
          <p:cNvSpPr txBox="1"/>
          <p:nvPr/>
        </p:nvSpPr>
        <p:spPr>
          <a:xfrm>
            <a:off x="463682" y="1551563"/>
            <a:ext cx="11264637" cy="3754874"/>
          </a:xfrm>
          <a:prstGeom prst="rect">
            <a:avLst/>
          </a:prstGeom>
          <a:noFill/>
        </p:spPr>
        <p:txBody>
          <a:bodyPr wrap="square" rtlCol="0">
            <a:spAutoFit/>
          </a:bodyPr>
          <a:lstStyle/>
          <a:p>
            <a:pPr algn="l"/>
            <a:r>
              <a:rPr lang="zh-CN" altLang="en-US" sz="2800" b="1" dirty="0"/>
              <a:t>欧洲货币一体化</a:t>
            </a:r>
            <a:r>
              <a:rPr lang="zh-CN" altLang="en-US" sz="2800" dirty="0"/>
              <a:t>：</a:t>
            </a:r>
            <a:endParaRPr lang="en-US" altLang="zh-CN" sz="2800" dirty="0"/>
          </a:p>
          <a:p>
            <a:pPr algn="l"/>
            <a:endParaRPr lang="en-US" altLang="zh-CN" sz="1400" dirty="0"/>
          </a:p>
          <a:p>
            <a:pPr algn="l"/>
            <a:r>
              <a:rPr lang="zh-CN" altLang="en-US" sz="2800" b="1" dirty="0"/>
              <a:t>理论基础</a:t>
            </a:r>
            <a:r>
              <a:rPr lang="zh-CN" altLang="en-US" sz="2800" dirty="0"/>
              <a:t>：最优货币区理论（</a:t>
            </a:r>
            <a:r>
              <a:rPr lang="en-US" altLang="zh-CN" sz="2800" dirty="0"/>
              <a:t>OCA</a:t>
            </a:r>
            <a:r>
              <a:rPr lang="zh-CN" altLang="en-US" sz="2800" dirty="0"/>
              <a:t>，蒙代尔）</a:t>
            </a:r>
            <a:endParaRPr lang="en-US" altLang="zh-CN" sz="2800" dirty="0"/>
          </a:p>
          <a:p>
            <a:pPr algn="l"/>
            <a:endParaRPr lang="en-US" altLang="zh-CN" sz="1400" dirty="0"/>
          </a:p>
          <a:p>
            <a:pPr algn="l"/>
            <a:r>
              <a:rPr lang="zh-CN" altLang="en-US" sz="2800" b="1" dirty="0"/>
              <a:t>欧元区国家（</a:t>
            </a:r>
            <a:r>
              <a:rPr lang="zh-CN" altLang="en-US" sz="2800" b="1" dirty="0">
                <a:solidFill>
                  <a:srgbClr val="FF0000"/>
                </a:solidFill>
              </a:rPr>
              <a:t>☆</a:t>
            </a:r>
            <a:r>
              <a:rPr lang="zh-CN" altLang="en-US" sz="2800" b="1" dirty="0"/>
              <a:t>）</a:t>
            </a:r>
            <a:r>
              <a:rPr lang="zh-CN" altLang="en-US" sz="2800" dirty="0"/>
              <a:t>：</a:t>
            </a:r>
            <a:r>
              <a:rPr lang="zh-CN" altLang="en-US" sz="2800" b="0" i="0" dirty="0">
                <a:solidFill>
                  <a:srgbClr val="333333"/>
                </a:solidFill>
                <a:effectLst/>
                <a:latin typeface="Helvetica Neue"/>
              </a:rPr>
              <a:t>德国、法国、意大利、荷兰、比利时、卢森堡、爱尔兰、希腊、西班牙、葡萄牙、奥地利、芬兰、斯洛文尼亚、塞浦路斯、马耳他、斯洛伐克、爱沙尼亚、拉脱维亚、立陶宛</a:t>
            </a:r>
            <a:endParaRPr lang="en-US" altLang="zh-CN" sz="2800" b="0" i="0" dirty="0">
              <a:solidFill>
                <a:srgbClr val="333333"/>
              </a:solidFill>
              <a:effectLst/>
              <a:latin typeface="Helvetica Neue"/>
            </a:endParaRPr>
          </a:p>
          <a:p>
            <a:pPr algn="l"/>
            <a:endParaRPr lang="en-US" altLang="zh-CN" sz="1400" dirty="0">
              <a:solidFill>
                <a:srgbClr val="333333"/>
              </a:solidFill>
              <a:latin typeface="Helvetica Neue"/>
            </a:endParaRPr>
          </a:p>
          <a:p>
            <a:pPr algn="l"/>
            <a:r>
              <a:rPr lang="zh-CN" altLang="en-US" sz="2800" b="1" dirty="0"/>
              <a:t>非欧元区欧盟国家</a:t>
            </a:r>
            <a:r>
              <a:rPr lang="zh-CN" altLang="en-US" sz="2800" dirty="0"/>
              <a:t>：</a:t>
            </a:r>
            <a:r>
              <a:rPr lang="zh-CN" altLang="en-US" sz="2800" b="0" i="0" dirty="0">
                <a:solidFill>
                  <a:srgbClr val="404040"/>
                </a:solidFill>
                <a:effectLst/>
                <a:latin typeface="Arial" panose="020B0604020202020204" pitchFamily="34" charset="0"/>
              </a:rPr>
              <a:t>保加利亚、克罗地亚、捷克、丹麦、匈牙利、波兰、罗马尼亚、瑞典            （注：</a:t>
            </a:r>
            <a:r>
              <a:rPr lang="zh-CN" altLang="en-US" sz="2800" b="1" i="0" dirty="0">
                <a:solidFill>
                  <a:srgbClr val="404040"/>
                </a:solidFill>
                <a:effectLst/>
                <a:latin typeface="Arial" panose="020B0604020202020204" pitchFamily="34" charset="0"/>
              </a:rPr>
              <a:t>英国已脱欧</a:t>
            </a:r>
            <a:r>
              <a:rPr lang="zh-CN" altLang="en-US" sz="2800" b="0" i="0" dirty="0">
                <a:solidFill>
                  <a:srgbClr val="404040"/>
                </a:solidFill>
                <a:effectLst/>
                <a:latin typeface="Arial" panose="020B0604020202020204" pitchFamily="34" charset="0"/>
              </a:rPr>
              <a:t>）</a:t>
            </a:r>
            <a:endParaRPr lang="zh-CN" altLang="en-US" sz="2800" dirty="0"/>
          </a:p>
        </p:txBody>
      </p:sp>
    </p:spTree>
    <p:extLst>
      <p:ext uri="{BB962C8B-B14F-4D97-AF65-F5344CB8AC3E}">
        <p14:creationId xmlns:p14="http://schemas.microsoft.com/office/powerpoint/2010/main" val="22188383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24"/>
          <p:cNvGrpSpPr/>
          <p:nvPr/>
        </p:nvGrpSpPr>
        <p:grpSpPr>
          <a:xfrm>
            <a:off x="3630558" y="1537000"/>
            <a:ext cx="1447735" cy="1148889"/>
            <a:chOff x="3419345" y="385660"/>
            <a:chExt cx="1447546" cy="1149156"/>
          </a:xfrm>
          <a:solidFill>
            <a:schemeClr val="bg1"/>
          </a:solidFill>
          <a:effectLst/>
        </p:grpSpPr>
        <p:sp>
          <p:nvSpPr>
            <p:cNvPr id="26" name="椭圆 25"/>
            <p:cNvSpPr/>
            <p:nvPr/>
          </p:nvSpPr>
          <p:spPr>
            <a:xfrm flipV="1">
              <a:off x="3419345" y="946280"/>
              <a:ext cx="588536" cy="588536"/>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7" name="椭圆 26"/>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8" name="椭圆 27"/>
            <p:cNvSpPr/>
            <p:nvPr/>
          </p:nvSpPr>
          <p:spPr>
            <a:xfrm flipV="1">
              <a:off x="4650079" y="385660"/>
              <a:ext cx="216812" cy="216812"/>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9" name="椭圆 28"/>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3" name="组合 29"/>
          <p:cNvGrpSpPr/>
          <p:nvPr/>
        </p:nvGrpSpPr>
        <p:grpSpPr>
          <a:xfrm flipH="1" flipV="1">
            <a:off x="7110545" y="1979358"/>
            <a:ext cx="1447735" cy="1148889"/>
            <a:chOff x="3419345" y="385660"/>
            <a:chExt cx="1447546" cy="1149156"/>
          </a:xfrm>
          <a:solidFill>
            <a:schemeClr val="bg1"/>
          </a:solidFill>
          <a:effectLst/>
        </p:grpSpPr>
        <p:sp>
          <p:nvSpPr>
            <p:cNvPr id="31" name="椭圆 30"/>
            <p:cNvSpPr/>
            <p:nvPr/>
          </p:nvSpPr>
          <p:spPr>
            <a:xfrm flipV="1">
              <a:off x="3419345" y="946280"/>
              <a:ext cx="588536" cy="588536"/>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2" name="椭圆 31"/>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3" name="椭圆 32"/>
            <p:cNvSpPr/>
            <p:nvPr/>
          </p:nvSpPr>
          <p:spPr>
            <a:xfrm flipV="1">
              <a:off x="4650079" y="385660"/>
              <a:ext cx="216812" cy="216812"/>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4" name="椭圆 33"/>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4" name="组合 34"/>
          <p:cNvGrpSpPr/>
          <p:nvPr/>
        </p:nvGrpSpPr>
        <p:grpSpPr>
          <a:xfrm>
            <a:off x="5088117" y="1370775"/>
            <a:ext cx="1996835" cy="1996112"/>
            <a:chOff x="3606461" y="1664340"/>
            <a:chExt cx="1040024" cy="1040024"/>
          </a:xfrm>
          <a:solidFill>
            <a:srgbClr val="C81623"/>
          </a:solidFill>
          <a:effectLst/>
        </p:grpSpPr>
        <p:sp>
          <p:nvSpPr>
            <p:cNvPr id="36" name="椭圆 35"/>
            <p:cNvSpPr/>
            <p:nvPr/>
          </p:nvSpPr>
          <p:spPr>
            <a:xfrm>
              <a:off x="3606461" y="1664340"/>
              <a:ext cx="1040024" cy="1040024"/>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7" name="文本框 1"/>
            <p:cNvSpPr txBox="1"/>
            <p:nvPr/>
          </p:nvSpPr>
          <p:spPr>
            <a:xfrm>
              <a:off x="3918679" y="1869363"/>
              <a:ext cx="409269" cy="689545"/>
            </a:xfrm>
            <a:prstGeom prst="rect">
              <a:avLst/>
            </a:prstGeom>
            <a:grpFill/>
            <a:ln>
              <a:noFill/>
            </a:ln>
            <a:effectLst/>
          </p:spPr>
          <p:txBody>
            <a:bodyPr wrap="none" rtlCol="0">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5</a:t>
              </a:r>
              <a:endParaRPr kumimoji="0" lang="zh-CN" altLang="en-US"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sp>
        <p:nvSpPr>
          <p:cNvPr id="38" name="矩形 69"/>
          <p:cNvSpPr>
            <a:spLocks noChangeArrowheads="1"/>
          </p:cNvSpPr>
          <p:nvPr/>
        </p:nvSpPr>
        <p:spPr bwMode="auto">
          <a:xfrm>
            <a:off x="4158072" y="3930223"/>
            <a:ext cx="3875856" cy="830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3" rIns="91428" bIns="45713">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国际金融市场</a:t>
            </a:r>
          </a:p>
        </p:txBody>
      </p:sp>
    </p:spTree>
    <p:extLst>
      <p:ext uri="{BB962C8B-B14F-4D97-AF65-F5344CB8AC3E}">
        <p14:creationId xmlns:p14="http://schemas.microsoft.com/office/powerpoint/2010/main" val="13388496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1102156" y="250621"/>
            <a:ext cx="1415773"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离岸市场</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055035FA-8D24-3586-E3AD-65C63E64EC37}"/>
              </a:ext>
            </a:extLst>
          </p:cNvPr>
          <p:cNvSpPr txBox="1"/>
          <p:nvPr/>
        </p:nvSpPr>
        <p:spPr>
          <a:xfrm>
            <a:off x="488577" y="2951947"/>
            <a:ext cx="11214847" cy="954107"/>
          </a:xfrm>
          <a:prstGeom prst="rect">
            <a:avLst/>
          </a:prstGeom>
          <a:noFill/>
        </p:spPr>
        <p:txBody>
          <a:bodyPr wrap="square" rtlCol="0">
            <a:spAutoFit/>
          </a:bodyPr>
          <a:lstStyle/>
          <a:p>
            <a:pPr algn="l"/>
            <a:r>
              <a:rPr lang="zh-CN" altLang="en-US" sz="2800" b="1" dirty="0"/>
              <a:t>离岸市场</a:t>
            </a:r>
            <a:r>
              <a:rPr lang="zh-CN" altLang="en-US" sz="2800" dirty="0"/>
              <a:t>：非居民之间相互融通资金的市场，资金的供应方和需求方均为该地区的非居民，当地居民不能参与。（</a:t>
            </a:r>
            <a:r>
              <a:rPr lang="zh-CN" altLang="en-US" sz="2800" dirty="0">
                <a:solidFill>
                  <a:srgbClr val="FF0000"/>
                </a:solidFill>
              </a:rPr>
              <a:t>两头在外</a:t>
            </a:r>
            <a:r>
              <a:rPr lang="zh-CN" altLang="en-US" sz="2800" dirty="0"/>
              <a:t>）</a:t>
            </a:r>
          </a:p>
        </p:txBody>
      </p:sp>
    </p:spTree>
    <p:extLst>
      <p:ext uri="{BB962C8B-B14F-4D97-AF65-F5344CB8AC3E}">
        <p14:creationId xmlns:p14="http://schemas.microsoft.com/office/powerpoint/2010/main" val="31656491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420883" y="250621"/>
            <a:ext cx="2778326"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欧洲债券</a:t>
            </a: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外国债券</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00BDC8DF-4E94-E3F9-CF82-A43B0301F185}"/>
              </a:ext>
            </a:extLst>
          </p:cNvPr>
          <p:cNvSpPr txBox="1"/>
          <p:nvPr/>
        </p:nvSpPr>
        <p:spPr>
          <a:xfrm>
            <a:off x="717177" y="1443841"/>
            <a:ext cx="10757647" cy="3970318"/>
          </a:xfrm>
          <a:prstGeom prst="rect">
            <a:avLst/>
          </a:prstGeom>
          <a:noFill/>
        </p:spPr>
        <p:txBody>
          <a:bodyPr wrap="square" rtlCol="0">
            <a:spAutoFit/>
          </a:bodyPr>
          <a:lstStyle/>
          <a:p>
            <a:pPr algn="l"/>
            <a:r>
              <a:rPr lang="zh-CN" altLang="en-US" sz="2800" b="1" dirty="0"/>
              <a:t>外国债券</a:t>
            </a:r>
            <a:r>
              <a:rPr lang="zh-CN" altLang="en-US" sz="2800" dirty="0"/>
              <a:t>：一国居民在另一国发行的以发行地货币定值的债券。</a:t>
            </a:r>
            <a:endParaRPr lang="en-US" altLang="zh-CN" sz="2800" dirty="0"/>
          </a:p>
          <a:p>
            <a:pPr algn="l"/>
            <a:endParaRPr lang="en-US" altLang="zh-CN" sz="1400" dirty="0"/>
          </a:p>
          <a:p>
            <a:pPr algn="l"/>
            <a:r>
              <a:rPr lang="en-US" altLang="zh-CN" sz="2800" dirty="0"/>
              <a:t>	</a:t>
            </a:r>
            <a:r>
              <a:rPr lang="zh-CN" altLang="en-US" sz="2800" dirty="0"/>
              <a:t>外国居民在美国发行的美元债券→</a:t>
            </a:r>
            <a:r>
              <a:rPr lang="zh-CN" altLang="en-US" sz="2800" b="1" dirty="0"/>
              <a:t>扬基债券</a:t>
            </a:r>
            <a:endParaRPr lang="en-US" altLang="zh-CN" sz="2800" b="1" dirty="0"/>
          </a:p>
          <a:p>
            <a:pPr algn="l"/>
            <a:r>
              <a:rPr lang="en-US" altLang="zh-CN" sz="2800" dirty="0"/>
              <a:t>	</a:t>
            </a:r>
            <a:r>
              <a:rPr lang="zh-CN" altLang="en-US" sz="2800" dirty="0"/>
              <a:t>外国居民在日本发行的日元债券→</a:t>
            </a:r>
            <a:r>
              <a:rPr lang="zh-CN" altLang="en-US" sz="2800" b="1" dirty="0"/>
              <a:t>武士债券</a:t>
            </a:r>
            <a:endParaRPr lang="en-US" altLang="zh-CN" sz="2800" b="1" dirty="0"/>
          </a:p>
          <a:p>
            <a:pPr algn="l"/>
            <a:r>
              <a:rPr lang="en-US" altLang="zh-CN" sz="2800" dirty="0"/>
              <a:t>	</a:t>
            </a:r>
            <a:r>
              <a:rPr lang="zh-CN" altLang="en-US" sz="2800" dirty="0"/>
              <a:t>外国居民在英国发行的英镑债券→</a:t>
            </a:r>
            <a:r>
              <a:rPr lang="zh-CN" altLang="en-US" sz="2800" b="1" dirty="0"/>
              <a:t>猛犬债券（牛头狗债券</a:t>
            </a:r>
            <a:r>
              <a:rPr lang="zh-CN" altLang="en-US" sz="2800" dirty="0"/>
              <a:t>）</a:t>
            </a:r>
            <a:endParaRPr lang="en-US" altLang="zh-CN" sz="2800" dirty="0"/>
          </a:p>
          <a:p>
            <a:pPr algn="l"/>
            <a:r>
              <a:rPr lang="en-US" altLang="zh-CN" sz="2800" dirty="0"/>
              <a:t>	</a:t>
            </a:r>
            <a:r>
              <a:rPr lang="zh-CN" altLang="en-US" sz="2800" dirty="0"/>
              <a:t>外国居民在中国内地发行的人民币债券→</a:t>
            </a:r>
            <a:r>
              <a:rPr lang="zh-CN" altLang="en-US" sz="2800" b="1" dirty="0"/>
              <a:t>熊猫债券</a:t>
            </a:r>
            <a:endParaRPr lang="en-US" altLang="zh-CN" sz="2800" b="1" dirty="0"/>
          </a:p>
          <a:p>
            <a:pPr algn="l"/>
            <a:endParaRPr lang="en-US" altLang="zh-CN" sz="2800" b="1" dirty="0"/>
          </a:p>
          <a:p>
            <a:pPr algn="l"/>
            <a:r>
              <a:rPr lang="zh-CN" altLang="en-US" sz="2800" b="1" dirty="0"/>
              <a:t>欧洲债券</a:t>
            </a:r>
            <a:r>
              <a:rPr lang="zh-CN" altLang="en-US" sz="2800" dirty="0"/>
              <a:t>：定值</a:t>
            </a:r>
            <a:r>
              <a:rPr lang="zh-CN" altLang="en-US" sz="2800" b="0" i="0" dirty="0">
                <a:solidFill>
                  <a:srgbClr val="333333"/>
                </a:solidFill>
                <a:effectLst/>
                <a:latin typeface="Arial" panose="020B0604020202020204" pitchFamily="34" charset="0"/>
              </a:rPr>
              <a:t>货币并非发行国家当地货币的债券。</a:t>
            </a:r>
            <a:endParaRPr lang="en-US" altLang="zh-CN" sz="2800" b="0" i="0" dirty="0">
              <a:solidFill>
                <a:srgbClr val="333333"/>
              </a:solidFill>
              <a:effectLst/>
              <a:latin typeface="Arial" panose="020B0604020202020204" pitchFamily="34" charset="0"/>
            </a:endParaRPr>
          </a:p>
          <a:p>
            <a:pPr algn="l"/>
            <a:r>
              <a:rPr lang="en-US" altLang="zh-CN" sz="1400" dirty="0">
                <a:solidFill>
                  <a:srgbClr val="333333"/>
                </a:solidFill>
                <a:latin typeface="Arial" panose="020B0604020202020204" pitchFamily="34" charset="0"/>
              </a:rPr>
              <a:t> </a:t>
            </a:r>
          </a:p>
          <a:p>
            <a:pPr algn="l"/>
            <a:r>
              <a:rPr lang="en-US" altLang="zh-CN" sz="2800" dirty="0"/>
              <a:t>	</a:t>
            </a:r>
            <a:r>
              <a:rPr lang="zh-CN" altLang="en-US" sz="2800" dirty="0"/>
              <a:t>在香港发行的以人民币计价的债券→</a:t>
            </a:r>
            <a:r>
              <a:rPr lang="zh-CN" altLang="en-US" sz="2800" b="1" dirty="0"/>
              <a:t>点心债券</a:t>
            </a:r>
          </a:p>
        </p:txBody>
      </p:sp>
    </p:spTree>
    <p:extLst>
      <p:ext uri="{BB962C8B-B14F-4D97-AF65-F5344CB8AC3E}">
        <p14:creationId xmlns:p14="http://schemas.microsoft.com/office/powerpoint/2010/main" val="35902675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1102157" y="250621"/>
            <a:ext cx="141577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欧洲货币</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BB4489B0-B45B-5190-934F-25CCF87C1182}"/>
              </a:ext>
            </a:extLst>
          </p:cNvPr>
          <p:cNvSpPr txBox="1"/>
          <p:nvPr/>
        </p:nvSpPr>
        <p:spPr>
          <a:xfrm>
            <a:off x="582706" y="2305616"/>
            <a:ext cx="11026589" cy="2246769"/>
          </a:xfrm>
          <a:prstGeom prst="rect">
            <a:avLst/>
          </a:prstGeom>
          <a:noFill/>
        </p:spPr>
        <p:txBody>
          <a:bodyPr wrap="square" rtlCol="0">
            <a:spAutoFit/>
          </a:bodyPr>
          <a:lstStyle/>
          <a:p>
            <a:pPr algn="l"/>
            <a:r>
              <a:rPr lang="zh-CN" altLang="en-US" sz="2800" b="1" dirty="0"/>
              <a:t>欧洲货币</a:t>
            </a:r>
            <a:r>
              <a:rPr lang="zh-CN" altLang="en-US" sz="2800" dirty="0"/>
              <a:t>：某种货币在其发行国境外的银行被用于存贷业务，因此又被称为</a:t>
            </a:r>
            <a:r>
              <a:rPr lang="zh-CN" altLang="en-US" sz="2800" b="1" dirty="0"/>
              <a:t>离岸货币</a:t>
            </a:r>
            <a:r>
              <a:rPr lang="zh-CN" altLang="en-US" sz="2800" dirty="0"/>
              <a:t>。</a:t>
            </a:r>
            <a:endParaRPr lang="en-US" altLang="zh-CN" sz="2800" dirty="0"/>
          </a:p>
          <a:p>
            <a:pPr algn="l"/>
            <a:endParaRPr lang="en-US" altLang="zh-CN" sz="1400" dirty="0"/>
          </a:p>
          <a:p>
            <a:pPr algn="l"/>
            <a:r>
              <a:rPr lang="zh-CN" altLang="en-US" sz="2800" b="1" dirty="0"/>
              <a:t>欧洲货币市场</a:t>
            </a:r>
            <a:r>
              <a:rPr lang="zh-CN" altLang="en-US" sz="2800" dirty="0"/>
              <a:t>：</a:t>
            </a:r>
            <a:endParaRPr lang="en-US" altLang="zh-CN" sz="2800" dirty="0"/>
          </a:p>
          <a:p>
            <a:pPr algn="l"/>
            <a:endParaRPr lang="en-US" altLang="zh-CN" sz="1400" dirty="0"/>
          </a:p>
          <a:p>
            <a:pPr algn="l"/>
            <a:r>
              <a:rPr lang="zh-CN" altLang="en-US" sz="2800" dirty="0"/>
              <a:t>主要业务：①欧洲短期信贷；②中长期信贷；③欧洲债券</a:t>
            </a:r>
          </a:p>
        </p:txBody>
      </p:sp>
    </p:spTree>
    <p:extLst>
      <p:ext uri="{BB962C8B-B14F-4D97-AF65-F5344CB8AC3E}">
        <p14:creationId xmlns:p14="http://schemas.microsoft.com/office/powerpoint/2010/main" val="168675656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24"/>
          <p:cNvGrpSpPr/>
          <p:nvPr/>
        </p:nvGrpSpPr>
        <p:grpSpPr>
          <a:xfrm>
            <a:off x="3630558" y="1537000"/>
            <a:ext cx="1447735" cy="1148889"/>
            <a:chOff x="3419345" y="385660"/>
            <a:chExt cx="1447546" cy="1149156"/>
          </a:xfrm>
          <a:solidFill>
            <a:schemeClr val="bg1"/>
          </a:solidFill>
          <a:effectLst/>
        </p:grpSpPr>
        <p:sp>
          <p:nvSpPr>
            <p:cNvPr id="26" name="椭圆 25"/>
            <p:cNvSpPr/>
            <p:nvPr/>
          </p:nvSpPr>
          <p:spPr>
            <a:xfrm flipV="1">
              <a:off x="3419345" y="946280"/>
              <a:ext cx="588536" cy="588536"/>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7" name="椭圆 26"/>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8" name="椭圆 27"/>
            <p:cNvSpPr/>
            <p:nvPr/>
          </p:nvSpPr>
          <p:spPr>
            <a:xfrm flipV="1">
              <a:off x="4650079" y="385660"/>
              <a:ext cx="216812" cy="216812"/>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9" name="椭圆 28"/>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3" name="组合 29"/>
          <p:cNvGrpSpPr/>
          <p:nvPr/>
        </p:nvGrpSpPr>
        <p:grpSpPr>
          <a:xfrm flipH="1" flipV="1">
            <a:off x="7110545" y="1979358"/>
            <a:ext cx="1447735" cy="1148889"/>
            <a:chOff x="3419345" y="385660"/>
            <a:chExt cx="1447546" cy="1149156"/>
          </a:xfrm>
          <a:solidFill>
            <a:schemeClr val="bg1"/>
          </a:solidFill>
          <a:effectLst/>
        </p:grpSpPr>
        <p:sp>
          <p:nvSpPr>
            <p:cNvPr id="31" name="椭圆 30"/>
            <p:cNvSpPr/>
            <p:nvPr/>
          </p:nvSpPr>
          <p:spPr>
            <a:xfrm flipV="1">
              <a:off x="3419345" y="946280"/>
              <a:ext cx="588536" cy="588536"/>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2" name="椭圆 31"/>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3" name="椭圆 32"/>
            <p:cNvSpPr/>
            <p:nvPr/>
          </p:nvSpPr>
          <p:spPr>
            <a:xfrm flipV="1">
              <a:off x="4650079" y="385660"/>
              <a:ext cx="216812" cy="216812"/>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4" name="椭圆 33"/>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4" name="组合 34"/>
          <p:cNvGrpSpPr/>
          <p:nvPr/>
        </p:nvGrpSpPr>
        <p:grpSpPr>
          <a:xfrm>
            <a:off x="5088117" y="1370775"/>
            <a:ext cx="1996835" cy="1996112"/>
            <a:chOff x="3606461" y="1664340"/>
            <a:chExt cx="1040024" cy="1040024"/>
          </a:xfrm>
          <a:solidFill>
            <a:srgbClr val="C81623"/>
          </a:solidFill>
          <a:effectLst/>
        </p:grpSpPr>
        <p:sp>
          <p:nvSpPr>
            <p:cNvPr id="36" name="椭圆 35"/>
            <p:cNvSpPr/>
            <p:nvPr/>
          </p:nvSpPr>
          <p:spPr>
            <a:xfrm>
              <a:off x="3606461" y="1664340"/>
              <a:ext cx="1040024" cy="1040024"/>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7" name="文本框 1"/>
            <p:cNvSpPr txBox="1"/>
            <p:nvPr/>
          </p:nvSpPr>
          <p:spPr>
            <a:xfrm>
              <a:off x="3918679" y="1869363"/>
              <a:ext cx="409269" cy="689545"/>
            </a:xfrm>
            <a:prstGeom prst="rect">
              <a:avLst/>
            </a:prstGeom>
            <a:grpFill/>
            <a:ln>
              <a:noFill/>
            </a:ln>
            <a:effectLst/>
          </p:spPr>
          <p:txBody>
            <a:bodyPr wrap="none" rtlCol="0">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6</a:t>
              </a:r>
              <a:endParaRPr kumimoji="0" lang="zh-CN" altLang="en-US"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sp>
        <p:nvSpPr>
          <p:cNvPr id="38" name="矩形 69"/>
          <p:cNvSpPr>
            <a:spLocks noChangeArrowheads="1"/>
          </p:cNvSpPr>
          <p:nvPr/>
        </p:nvSpPr>
        <p:spPr bwMode="auto">
          <a:xfrm>
            <a:off x="4774414" y="3930223"/>
            <a:ext cx="2643172" cy="830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3" rIns="91428" bIns="45713">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货币危机</a:t>
            </a:r>
          </a:p>
        </p:txBody>
      </p:sp>
    </p:spTree>
    <p:extLst>
      <p:ext uri="{BB962C8B-B14F-4D97-AF65-F5344CB8AC3E}">
        <p14:creationId xmlns:p14="http://schemas.microsoft.com/office/powerpoint/2010/main" val="392987573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794383" y="250621"/>
            <a:ext cx="2031325"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货币危机理论</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CC2F8F61-EAFD-CD71-342F-301819C1F4F1}"/>
              </a:ext>
            </a:extLst>
          </p:cNvPr>
          <p:cNvSpPr txBox="1"/>
          <p:nvPr/>
        </p:nvSpPr>
        <p:spPr>
          <a:xfrm>
            <a:off x="134470" y="824753"/>
            <a:ext cx="11923059" cy="5693866"/>
          </a:xfrm>
          <a:prstGeom prst="rect">
            <a:avLst/>
          </a:prstGeom>
          <a:noFill/>
        </p:spPr>
        <p:txBody>
          <a:bodyPr wrap="square" rtlCol="0">
            <a:spAutoFit/>
          </a:bodyPr>
          <a:lstStyle/>
          <a:p>
            <a:pPr algn="l"/>
            <a:r>
              <a:rPr lang="zh-CN" altLang="en-US" sz="2800" b="1" dirty="0"/>
              <a:t>第一代货币危机理论</a:t>
            </a:r>
            <a:r>
              <a:rPr lang="zh-CN" altLang="en-US" sz="2800" dirty="0"/>
              <a:t>：</a:t>
            </a:r>
            <a:r>
              <a:rPr lang="zh-CN" altLang="en-US" sz="2800" dirty="0">
                <a:solidFill>
                  <a:srgbClr val="FF0000"/>
                </a:solidFill>
              </a:rPr>
              <a:t>克鲁格曼危机理论</a:t>
            </a:r>
            <a:endParaRPr lang="en-US" altLang="zh-CN" sz="2800" dirty="0">
              <a:solidFill>
                <a:srgbClr val="FF0000"/>
              </a:solidFill>
            </a:endParaRPr>
          </a:p>
          <a:p>
            <a:pPr indent="457200" algn="l"/>
            <a:r>
              <a:rPr lang="zh-CN" altLang="en-US" sz="2800" dirty="0"/>
              <a:t>货币危机的根源在于</a:t>
            </a:r>
            <a:r>
              <a:rPr lang="zh-CN" altLang="en-US" sz="2800" b="1" dirty="0"/>
              <a:t>长期持续的过度财政赤字</a:t>
            </a:r>
            <a:r>
              <a:rPr lang="zh-CN" altLang="en-US" sz="2800" dirty="0"/>
              <a:t>导致央行发行过多货币，外汇储备短缺，引发投机性攻击。</a:t>
            </a:r>
            <a:endParaRPr lang="en-US" altLang="zh-CN" sz="2800" dirty="0"/>
          </a:p>
          <a:p>
            <a:pPr algn="l"/>
            <a:r>
              <a:rPr lang="zh-CN" altLang="en-US" sz="2800" b="1" dirty="0"/>
              <a:t>防范机制</a:t>
            </a:r>
            <a:r>
              <a:rPr lang="zh-CN" altLang="en-US" sz="2800" dirty="0"/>
              <a:t>：紧缩性的财政政策</a:t>
            </a:r>
            <a:r>
              <a:rPr lang="en-US" altLang="zh-CN" sz="2800" dirty="0"/>
              <a:t> </a:t>
            </a:r>
          </a:p>
          <a:p>
            <a:pPr algn="l"/>
            <a:endParaRPr lang="en-US" altLang="zh-CN" sz="1400" dirty="0"/>
          </a:p>
          <a:p>
            <a:r>
              <a:rPr lang="zh-CN" altLang="en-US" sz="2800" b="1" dirty="0"/>
              <a:t>第二代货币危机理论</a:t>
            </a:r>
            <a:r>
              <a:rPr lang="zh-CN" altLang="en-US" sz="2800" dirty="0"/>
              <a:t>：</a:t>
            </a:r>
            <a:r>
              <a:rPr lang="zh-CN" altLang="en-US" sz="2800" dirty="0">
                <a:solidFill>
                  <a:srgbClr val="FF0000"/>
                </a:solidFill>
              </a:rPr>
              <a:t>自我实现的货币危机理论</a:t>
            </a:r>
            <a:r>
              <a:rPr lang="en-US" altLang="zh-CN" sz="2800" dirty="0"/>
              <a:t>(</a:t>
            </a:r>
            <a:r>
              <a:rPr lang="zh-CN" altLang="en-US" sz="2800" dirty="0"/>
              <a:t>自我实现的预期</a:t>
            </a:r>
            <a:r>
              <a:rPr lang="en-US" altLang="zh-CN" sz="2800" dirty="0"/>
              <a:t>+</a:t>
            </a:r>
            <a:r>
              <a:rPr lang="zh-CN" altLang="en-US" sz="2800" dirty="0"/>
              <a:t>多重均衡</a:t>
            </a:r>
            <a:r>
              <a:rPr lang="en-US" altLang="zh-CN" sz="2800" dirty="0"/>
              <a:t>)</a:t>
            </a:r>
          </a:p>
          <a:p>
            <a:pPr indent="457200"/>
            <a:r>
              <a:rPr lang="zh-CN" altLang="en-US" sz="2800" dirty="0"/>
              <a:t>货币危机的根源在于</a:t>
            </a:r>
            <a:r>
              <a:rPr lang="zh-CN" altLang="en-US" sz="2800" b="1" dirty="0"/>
              <a:t>市场投机者的贬值预期</a:t>
            </a:r>
            <a:r>
              <a:rPr lang="zh-CN" altLang="en-US" sz="2800" dirty="0"/>
              <a:t>，可以通过提高本国货币利率水平来应对。</a:t>
            </a:r>
            <a:endParaRPr lang="en-US" altLang="zh-CN" sz="2800" dirty="0"/>
          </a:p>
          <a:p>
            <a:r>
              <a:rPr lang="zh-CN" altLang="en-US" sz="2800" b="1" dirty="0"/>
              <a:t>货币贬值预期的诱因</a:t>
            </a:r>
            <a:r>
              <a:rPr lang="zh-CN" altLang="en-US" sz="2800" dirty="0"/>
              <a:t>：①政治因素；②对总需求的不利冲击；③国外利率提高；④政府债台高筑；⑤国内金融机构的脆弱性</a:t>
            </a:r>
            <a:endParaRPr lang="en-US" altLang="zh-CN" sz="2800" dirty="0"/>
          </a:p>
          <a:p>
            <a:r>
              <a:rPr lang="zh-CN" altLang="en-US" sz="2800" b="1" dirty="0"/>
              <a:t>防范机制</a:t>
            </a:r>
            <a:r>
              <a:rPr lang="zh-CN" altLang="en-US" sz="2800" dirty="0"/>
              <a:t>：①提高货币政策可信度；②放弃固定汇率</a:t>
            </a:r>
            <a:endParaRPr lang="en-US" altLang="zh-CN" sz="2800" dirty="0"/>
          </a:p>
          <a:p>
            <a:endParaRPr lang="en-US" altLang="zh-CN" sz="1400" dirty="0">
              <a:solidFill>
                <a:srgbClr val="FF0000"/>
              </a:solidFill>
            </a:endParaRPr>
          </a:p>
          <a:p>
            <a:r>
              <a:rPr lang="zh-CN" altLang="en-US" sz="2800" b="1" dirty="0"/>
              <a:t>第三代货币危机理论</a:t>
            </a:r>
            <a:r>
              <a:rPr lang="zh-CN" altLang="en-US" sz="2800" dirty="0"/>
              <a:t>：</a:t>
            </a:r>
            <a:r>
              <a:rPr lang="en-US" altLang="zh-CN" sz="2800" dirty="0"/>
              <a:t>97</a:t>
            </a:r>
            <a:r>
              <a:rPr lang="zh-CN" altLang="en-US" sz="2800" dirty="0"/>
              <a:t>年亚洲金融危机</a:t>
            </a:r>
            <a:endParaRPr lang="en-US" altLang="zh-CN" sz="2800" dirty="0"/>
          </a:p>
          <a:p>
            <a:r>
              <a:rPr lang="en-US" altLang="zh-CN" sz="2800" dirty="0"/>
              <a:t>	A.</a:t>
            </a:r>
            <a:r>
              <a:rPr lang="zh-CN" altLang="en-US" sz="2800" dirty="0"/>
              <a:t>道德风险模型</a:t>
            </a:r>
            <a:r>
              <a:rPr lang="en-US" altLang="zh-CN" sz="2800" dirty="0"/>
              <a:t>		B.</a:t>
            </a:r>
            <a:r>
              <a:rPr lang="zh-CN" altLang="en-US" sz="2800" dirty="0"/>
              <a:t>恐慌模型</a:t>
            </a:r>
            <a:r>
              <a:rPr lang="en-US" altLang="zh-CN" sz="2800" dirty="0"/>
              <a:t>		C.</a:t>
            </a:r>
            <a:r>
              <a:rPr lang="zh-CN" altLang="en-US" sz="2800" dirty="0"/>
              <a:t>资产负债表模型</a:t>
            </a:r>
            <a:endParaRPr lang="en-US" altLang="zh-CN" sz="2800" dirty="0"/>
          </a:p>
        </p:txBody>
      </p:sp>
    </p:spTree>
    <p:extLst>
      <p:ext uri="{BB962C8B-B14F-4D97-AF65-F5344CB8AC3E}">
        <p14:creationId xmlns:p14="http://schemas.microsoft.com/office/powerpoint/2010/main" val="21399164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24"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EC714C0D-2C29-46A2-A557-81E496738A85}"/>
              </a:ext>
            </a:extLst>
          </p:cNvPr>
          <p:cNvSpPr txBox="1"/>
          <p:nvPr>
            <p:custDataLst>
              <p:tags r:id="rId1"/>
            </p:custDataLst>
          </p:nvPr>
        </p:nvSpPr>
        <p:spPr>
          <a:xfrm>
            <a:off x="5319868" y="2492701"/>
            <a:ext cx="2380129" cy="1200329"/>
          </a:xfrm>
          <a:prstGeom prst="rect">
            <a:avLst/>
          </a:prstGeom>
          <a:noFill/>
        </p:spPr>
        <p:txBody>
          <a:bodyPr vert="horz" wrap="square" rtlCol="0">
            <a:spAutoFit/>
          </a:bodyPr>
          <a:lstStyle>
            <a:defPPr>
              <a:defRPr lang="zh-CN"/>
            </a:defPPr>
            <a:lvl1pPr algn="ctr">
              <a:defRPr sz="8000">
                <a:solidFill>
                  <a:schemeClr val="bg1"/>
                </a:solidFill>
                <a:latin typeface="字魂35号-经典雅黑" panose="02000000000000000000" pitchFamily="2" charset="-122"/>
                <a:ea typeface="字魂35号-经典雅黑" panose="02000000000000000000" pitchFamily="2" charset="-122"/>
              </a:defRPr>
            </a:lvl1pPr>
          </a:lstStyle>
          <a:p>
            <a:r>
              <a:rPr lang="en-US" altLang="zh-CN" sz="7200" dirty="0"/>
              <a:t>End</a:t>
            </a:r>
            <a:r>
              <a:rPr lang="zh-CN" altLang="en-US" sz="7200" dirty="0"/>
              <a:t>！</a:t>
            </a:r>
          </a:p>
        </p:txBody>
      </p:sp>
      <p:sp>
        <p:nvSpPr>
          <p:cNvPr id="3" name="PA_文本框 27"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632E8646-0086-47C9-986A-3F1B42B84C35}"/>
              </a:ext>
            </a:extLst>
          </p:cNvPr>
          <p:cNvSpPr txBox="1"/>
          <p:nvPr>
            <p:custDataLst>
              <p:tags r:id="rId2"/>
            </p:custDataLst>
          </p:nvPr>
        </p:nvSpPr>
        <p:spPr>
          <a:xfrm>
            <a:off x="4657689" y="4365299"/>
            <a:ext cx="3042308" cy="369332"/>
          </a:xfrm>
          <a:prstGeom prst="rect">
            <a:avLst/>
          </a:prstGeom>
          <a:noFill/>
        </p:spPr>
        <p:txBody>
          <a:bodyPr vert="horz" wrap="square" rtlCol="0">
            <a:spAutoFit/>
          </a:bodyPr>
          <a:lstStyle/>
          <a:p>
            <a:pPr algn="dist"/>
            <a:r>
              <a:rPr lang="zh-CN" altLang="en-US" dirty="0">
                <a:solidFill>
                  <a:schemeClr val="bg1"/>
                </a:solidFill>
                <a:latin typeface="字魂35号-经典雅黑" panose="02000000000000000000" pitchFamily="2" charset="-122"/>
                <a:ea typeface="字魂35号-经典雅黑" panose="02000000000000000000" pitchFamily="2" charset="-122"/>
              </a:rPr>
              <a:t>上海财经大学</a:t>
            </a:r>
          </a:p>
        </p:txBody>
      </p:sp>
      <p:sp>
        <p:nvSpPr>
          <p:cNvPr id="6" name="PA_任意多边形 30"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B55E0BB2-BD44-4997-B24B-E03827B90675}"/>
              </a:ext>
            </a:extLst>
          </p:cNvPr>
          <p:cNvSpPr/>
          <p:nvPr>
            <p:custDataLst>
              <p:tags r:id="rId3"/>
            </p:custDataLst>
          </p:nvPr>
        </p:nvSpPr>
        <p:spPr>
          <a:xfrm>
            <a:off x="3437866" y="4553620"/>
            <a:ext cx="1129553" cy="0"/>
          </a:xfrm>
          <a:custGeom>
            <a:avLst/>
            <a:gdLst>
              <a:gd name="connsiteX0" fmla="*/ 1129553 w 1129553"/>
              <a:gd name="connsiteY0" fmla="*/ 0 h 0"/>
              <a:gd name="connsiteX1" fmla="*/ 0 w 1129553"/>
              <a:gd name="connsiteY1" fmla="*/ 0 h 0"/>
            </a:gdLst>
            <a:ahLst/>
            <a:cxnLst>
              <a:cxn ang="0">
                <a:pos x="connsiteX0" y="connsiteY0"/>
              </a:cxn>
              <a:cxn ang="0">
                <a:pos x="connsiteX1" y="connsiteY1"/>
              </a:cxn>
            </a:cxnLst>
            <a:rect l="l" t="t" r="r" b="b"/>
            <a:pathLst>
              <a:path w="1129553">
                <a:moveTo>
                  <a:pt x="1129553" y="0"/>
                </a:move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字魂35号-经典雅黑" panose="02000000000000000000" pitchFamily="2" charset="-122"/>
              <a:ea typeface="字魂35号-经典雅黑" panose="02000000000000000000" pitchFamily="2" charset="-122"/>
            </a:endParaRPr>
          </a:p>
        </p:txBody>
      </p:sp>
      <p:sp>
        <p:nvSpPr>
          <p:cNvPr id="7" name="PA_任意多边形 31"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298F288F-D806-40A0-9306-CE46194E4514}"/>
              </a:ext>
            </a:extLst>
          </p:cNvPr>
          <p:cNvSpPr/>
          <p:nvPr>
            <p:custDataLst>
              <p:tags r:id="rId4"/>
            </p:custDataLst>
          </p:nvPr>
        </p:nvSpPr>
        <p:spPr>
          <a:xfrm>
            <a:off x="7745694" y="4553620"/>
            <a:ext cx="1129553" cy="0"/>
          </a:xfrm>
          <a:custGeom>
            <a:avLst/>
            <a:gdLst>
              <a:gd name="connsiteX0" fmla="*/ 1129553 w 1129553"/>
              <a:gd name="connsiteY0" fmla="*/ 0 h 0"/>
              <a:gd name="connsiteX1" fmla="*/ 0 w 1129553"/>
              <a:gd name="connsiteY1" fmla="*/ 0 h 0"/>
            </a:gdLst>
            <a:ahLst/>
            <a:cxnLst>
              <a:cxn ang="0">
                <a:pos x="connsiteX0" y="connsiteY0"/>
              </a:cxn>
              <a:cxn ang="0">
                <a:pos x="connsiteX1" y="connsiteY1"/>
              </a:cxn>
            </a:cxnLst>
            <a:rect l="l" t="t" r="r" b="b"/>
            <a:pathLst>
              <a:path w="1129553">
                <a:moveTo>
                  <a:pt x="1129553" y="0"/>
                </a:move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字魂35号-经典雅黑" panose="02000000000000000000" pitchFamily="2" charset="-122"/>
              <a:ea typeface="字魂35号-经典雅黑" panose="02000000000000000000" pitchFamily="2" charset="-122"/>
            </a:endParaRPr>
          </a:p>
        </p:txBody>
      </p:sp>
    </p:spTree>
    <p:extLst>
      <p:ext uri="{BB962C8B-B14F-4D97-AF65-F5344CB8AC3E}">
        <p14:creationId xmlns:p14="http://schemas.microsoft.com/office/powerpoint/2010/main" val="1953560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a:extLst>
              <a:ext uri="{FF2B5EF4-FFF2-40B4-BE49-F238E27FC236}">
                <a16:creationId xmlns:a16="http://schemas.microsoft.com/office/drawing/2014/main" id="{EDECF518-59A7-4799-AE28-04355D30B0F1}"/>
              </a:ext>
            </a:extLst>
          </p:cNvPr>
          <p:cNvSpPr txBox="1"/>
          <p:nvPr/>
        </p:nvSpPr>
        <p:spPr>
          <a:xfrm>
            <a:off x="794379" y="250621"/>
            <a:ext cx="2031325"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预习内容检测</a:t>
            </a: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5" name="文本框 4">
            <a:extLst>
              <a:ext uri="{FF2B5EF4-FFF2-40B4-BE49-F238E27FC236}">
                <a16:creationId xmlns:a16="http://schemas.microsoft.com/office/drawing/2014/main" id="{662371F3-A7C9-B164-6092-028DDF6BAB62}"/>
              </a:ext>
            </a:extLst>
          </p:cNvPr>
          <p:cNvSpPr txBox="1"/>
          <p:nvPr/>
        </p:nvSpPr>
        <p:spPr>
          <a:xfrm>
            <a:off x="578223" y="934606"/>
            <a:ext cx="8171329" cy="2893100"/>
          </a:xfrm>
          <a:prstGeom prst="rect">
            <a:avLst/>
          </a:prstGeom>
          <a:noFill/>
        </p:spPr>
        <p:txBody>
          <a:bodyPr wrap="square">
            <a:spAutoFit/>
          </a:bodyPr>
          <a:lstStyle/>
          <a:p>
            <a:r>
              <a:rPr lang="zh-CN" altLang="en-US" sz="2800" dirty="0"/>
              <a:t>例题：</a:t>
            </a:r>
            <a:r>
              <a:rPr lang="en-US" altLang="zh-CN" sz="2800" dirty="0"/>
              <a:t>2021</a:t>
            </a:r>
            <a:r>
              <a:rPr lang="zh-CN" altLang="en-US" sz="2800" dirty="0"/>
              <a:t>年上财真题</a:t>
            </a:r>
            <a:endParaRPr lang="en-US" altLang="zh-CN" sz="2800" dirty="0"/>
          </a:p>
          <a:p>
            <a:endParaRPr lang="en-US" altLang="zh-CN" sz="1400" dirty="0"/>
          </a:p>
          <a:p>
            <a:r>
              <a:rPr lang="zh-CN" altLang="en-US" sz="2800" dirty="0"/>
              <a:t>判断是否发生货币危机的关键指标不包括？</a:t>
            </a:r>
            <a:endParaRPr lang="en-US" altLang="zh-CN" sz="2800" dirty="0"/>
          </a:p>
          <a:p>
            <a:r>
              <a:rPr lang="en-US" altLang="zh-CN" sz="2800" dirty="0"/>
              <a:t>A.</a:t>
            </a:r>
            <a:r>
              <a:rPr lang="zh-CN" altLang="en-US" sz="2800" dirty="0"/>
              <a:t>汇率 </a:t>
            </a:r>
            <a:endParaRPr lang="en-US" altLang="zh-CN" sz="2800" dirty="0"/>
          </a:p>
          <a:p>
            <a:r>
              <a:rPr lang="en-US" altLang="zh-CN" sz="2800" dirty="0"/>
              <a:t>B.GDP </a:t>
            </a:r>
          </a:p>
          <a:p>
            <a:r>
              <a:rPr lang="en-US" altLang="zh-CN" sz="2800" dirty="0"/>
              <a:t>C.</a:t>
            </a:r>
            <a:r>
              <a:rPr lang="zh-CN" altLang="en-US" sz="2800" dirty="0"/>
              <a:t>外汇储备量 </a:t>
            </a:r>
            <a:endParaRPr lang="en-US" altLang="zh-CN" sz="2800" dirty="0"/>
          </a:p>
          <a:p>
            <a:r>
              <a:rPr lang="en-US" altLang="zh-CN" sz="2800" dirty="0"/>
              <a:t>D.</a:t>
            </a:r>
            <a:r>
              <a:rPr lang="zh-CN" altLang="en-US" sz="2800" dirty="0"/>
              <a:t>利率 </a:t>
            </a:r>
          </a:p>
        </p:txBody>
      </p:sp>
      <p:sp>
        <p:nvSpPr>
          <p:cNvPr id="4" name="文本框 3">
            <a:extLst>
              <a:ext uri="{FF2B5EF4-FFF2-40B4-BE49-F238E27FC236}">
                <a16:creationId xmlns:a16="http://schemas.microsoft.com/office/drawing/2014/main" id="{4F40EF41-A8F0-D8BB-4001-AE9945456B63}"/>
              </a:ext>
            </a:extLst>
          </p:cNvPr>
          <p:cNvSpPr txBox="1"/>
          <p:nvPr/>
        </p:nvSpPr>
        <p:spPr>
          <a:xfrm>
            <a:off x="578223" y="3906367"/>
            <a:ext cx="10968318" cy="2246769"/>
          </a:xfrm>
          <a:prstGeom prst="rect">
            <a:avLst/>
          </a:prstGeom>
          <a:noFill/>
        </p:spPr>
        <p:txBody>
          <a:bodyPr wrap="square" rtlCol="0">
            <a:spAutoFit/>
          </a:bodyPr>
          <a:lstStyle/>
          <a:p>
            <a:pPr algn="l"/>
            <a:r>
              <a:rPr lang="zh-CN" altLang="en-US" sz="2800" dirty="0"/>
              <a:t>答案：</a:t>
            </a:r>
            <a:r>
              <a:rPr lang="en-US" altLang="zh-CN" sz="2800" dirty="0">
                <a:solidFill>
                  <a:srgbClr val="FF0000"/>
                </a:solidFill>
              </a:rPr>
              <a:t>B</a:t>
            </a:r>
            <a:r>
              <a:rPr lang="zh-CN" altLang="en-US" sz="2800" dirty="0"/>
              <a:t>，此题有部分机构的答案选</a:t>
            </a:r>
            <a:r>
              <a:rPr lang="en-US" altLang="zh-CN" sz="2800" dirty="0"/>
              <a:t>D</a:t>
            </a:r>
            <a:r>
              <a:rPr lang="zh-CN" altLang="en-US" sz="2800" dirty="0"/>
              <a:t>（个人认为不妥）</a:t>
            </a:r>
            <a:endParaRPr lang="en-US" altLang="zh-CN" sz="2800" dirty="0"/>
          </a:p>
          <a:p>
            <a:pPr algn="l"/>
            <a:r>
              <a:rPr lang="en-US" altLang="zh-CN" sz="2800" dirty="0"/>
              <a:t>A</a:t>
            </a:r>
            <a:r>
              <a:rPr lang="zh-CN" altLang="en-US" sz="2800" dirty="0"/>
              <a:t>：货币危机的定义是一国汇率在短期内波动超过一定幅度；</a:t>
            </a:r>
            <a:endParaRPr lang="en-US" altLang="zh-CN" sz="2800" dirty="0"/>
          </a:p>
          <a:p>
            <a:pPr algn="l"/>
            <a:r>
              <a:rPr lang="en-US" altLang="zh-CN" sz="2800" dirty="0"/>
              <a:t>C</a:t>
            </a:r>
            <a:r>
              <a:rPr lang="zh-CN" altLang="en-US" sz="2800" dirty="0"/>
              <a:t>：发生货币危机时，政府一般会动用大量外汇储备救市；</a:t>
            </a:r>
            <a:endParaRPr lang="en-US" altLang="zh-CN" sz="2800" dirty="0"/>
          </a:p>
          <a:p>
            <a:pPr algn="l"/>
            <a:r>
              <a:rPr lang="en-US" altLang="zh-CN" sz="2800" dirty="0"/>
              <a:t>D</a:t>
            </a:r>
            <a:r>
              <a:rPr lang="zh-CN" altLang="en-US" sz="2800" dirty="0"/>
              <a:t>：一般发生货币危机，政府都会大幅度提升利率，以吸引外汇流入；</a:t>
            </a:r>
            <a:endParaRPr lang="en-US" altLang="zh-CN" sz="2800" dirty="0"/>
          </a:p>
          <a:p>
            <a:pPr algn="l"/>
            <a:r>
              <a:rPr lang="en-US" altLang="zh-CN" sz="2800" dirty="0"/>
              <a:t>B</a:t>
            </a:r>
            <a:r>
              <a:rPr lang="zh-CN" altLang="en-US" sz="2800" dirty="0"/>
              <a:t>： </a:t>
            </a:r>
            <a:r>
              <a:rPr lang="en-US" altLang="zh-CN" sz="2800" dirty="0"/>
              <a:t>GDP </a:t>
            </a:r>
            <a:r>
              <a:rPr lang="zh-CN" altLang="en-US" sz="2800" dirty="0"/>
              <a:t>的波动一般不能判断是否发生货币危机。 </a:t>
            </a:r>
          </a:p>
        </p:txBody>
      </p:sp>
    </p:spTree>
    <p:extLst>
      <p:ext uri="{BB962C8B-B14F-4D97-AF65-F5344CB8AC3E}">
        <p14:creationId xmlns:p14="http://schemas.microsoft.com/office/powerpoint/2010/main" val="3706507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a:extLst>
              <a:ext uri="{FF2B5EF4-FFF2-40B4-BE49-F238E27FC236}">
                <a16:creationId xmlns:a16="http://schemas.microsoft.com/office/drawing/2014/main" id="{EDECF518-59A7-4799-AE28-04355D30B0F1}"/>
              </a:ext>
            </a:extLst>
          </p:cNvPr>
          <p:cNvSpPr txBox="1"/>
          <p:nvPr/>
        </p:nvSpPr>
        <p:spPr>
          <a:xfrm>
            <a:off x="794379" y="250621"/>
            <a:ext cx="2031325"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预习内容检测</a:t>
            </a: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5" name="文本框 4">
            <a:extLst>
              <a:ext uri="{FF2B5EF4-FFF2-40B4-BE49-F238E27FC236}">
                <a16:creationId xmlns:a16="http://schemas.microsoft.com/office/drawing/2014/main" id="{662371F3-A7C9-B164-6092-028DDF6BAB62}"/>
              </a:ext>
            </a:extLst>
          </p:cNvPr>
          <p:cNvSpPr txBox="1"/>
          <p:nvPr/>
        </p:nvSpPr>
        <p:spPr>
          <a:xfrm>
            <a:off x="578223" y="1205600"/>
            <a:ext cx="9919448" cy="2893100"/>
          </a:xfrm>
          <a:prstGeom prst="rect">
            <a:avLst/>
          </a:prstGeom>
          <a:noFill/>
        </p:spPr>
        <p:txBody>
          <a:bodyPr wrap="square">
            <a:spAutoFit/>
          </a:bodyPr>
          <a:lstStyle/>
          <a:p>
            <a:r>
              <a:rPr lang="zh-CN" altLang="en-US" sz="2800" dirty="0"/>
              <a:t>例题：</a:t>
            </a:r>
            <a:r>
              <a:rPr lang="en-US" altLang="zh-CN" sz="2800" dirty="0"/>
              <a:t>2012</a:t>
            </a:r>
            <a:r>
              <a:rPr lang="zh-CN" altLang="en-US" sz="2800" dirty="0"/>
              <a:t>年上财真题</a:t>
            </a:r>
            <a:endParaRPr lang="en-US" altLang="zh-CN" sz="2800" dirty="0"/>
          </a:p>
          <a:p>
            <a:endParaRPr lang="en-US" altLang="zh-CN" sz="1400" dirty="0"/>
          </a:p>
          <a:p>
            <a:r>
              <a:rPr lang="zh-CN" altLang="en-US" sz="2800" dirty="0"/>
              <a:t>在国际金融研究领域里，关于人物与其贡献，匹配错误的是？</a:t>
            </a:r>
            <a:endParaRPr lang="en-US" altLang="zh-CN" sz="2800" dirty="0"/>
          </a:p>
          <a:p>
            <a:r>
              <a:rPr lang="en-US" altLang="zh-CN" sz="2800" dirty="0"/>
              <a:t>A.</a:t>
            </a:r>
            <a:r>
              <a:rPr lang="zh-CN" altLang="en-US" sz="2800" dirty="0"/>
              <a:t>克鲁格曼提出了三元悖论 </a:t>
            </a:r>
            <a:endParaRPr lang="en-US" altLang="zh-CN" sz="2800" dirty="0"/>
          </a:p>
          <a:p>
            <a:r>
              <a:rPr lang="en-US" altLang="zh-CN" sz="2800" dirty="0"/>
              <a:t>B.</a:t>
            </a:r>
            <a:r>
              <a:rPr lang="zh-CN" altLang="en-US" sz="2800" dirty="0"/>
              <a:t>特里芬指出了布雷顿森林体系的内在缺陷 </a:t>
            </a:r>
            <a:endParaRPr lang="en-US" altLang="zh-CN" sz="2800" dirty="0"/>
          </a:p>
          <a:p>
            <a:r>
              <a:rPr lang="en-US" altLang="zh-CN" sz="2800" dirty="0"/>
              <a:t>C.</a:t>
            </a:r>
            <a:r>
              <a:rPr lang="zh-CN" altLang="en-US" sz="2800" dirty="0"/>
              <a:t>米德提出了物价</a:t>
            </a:r>
            <a:r>
              <a:rPr lang="en-US" altLang="zh-CN" sz="2800" dirty="0"/>
              <a:t>-</a:t>
            </a:r>
            <a:r>
              <a:rPr lang="zh-CN" altLang="en-US" sz="2800" dirty="0"/>
              <a:t>现金流机制 </a:t>
            </a:r>
            <a:endParaRPr lang="en-US" altLang="zh-CN" sz="2800" dirty="0"/>
          </a:p>
          <a:p>
            <a:r>
              <a:rPr lang="en-US" altLang="zh-CN" sz="2800" dirty="0"/>
              <a:t>D.</a:t>
            </a:r>
            <a:r>
              <a:rPr lang="zh-CN" altLang="en-US" sz="2800" dirty="0"/>
              <a:t>蒙代尔提出了最优货币区理论</a:t>
            </a:r>
          </a:p>
        </p:txBody>
      </p:sp>
      <p:sp>
        <p:nvSpPr>
          <p:cNvPr id="4" name="文本框 3">
            <a:extLst>
              <a:ext uri="{FF2B5EF4-FFF2-40B4-BE49-F238E27FC236}">
                <a16:creationId xmlns:a16="http://schemas.microsoft.com/office/drawing/2014/main" id="{4F40EF41-A8F0-D8BB-4001-AE9945456B63}"/>
              </a:ext>
            </a:extLst>
          </p:cNvPr>
          <p:cNvSpPr txBox="1"/>
          <p:nvPr/>
        </p:nvSpPr>
        <p:spPr>
          <a:xfrm>
            <a:off x="578223" y="4453214"/>
            <a:ext cx="10968318" cy="954107"/>
          </a:xfrm>
          <a:prstGeom prst="rect">
            <a:avLst/>
          </a:prstGeom>
          <a:noFill/>
        </p:spPr>
        <p:txBody>
          <a:bodyPr wrap="square" rtlCol="0">
            <a:spAutoFit/>
          </a:bodyPr>
          <a:lstStyle/>
          <a:p>
            <a:pPr algn="l"/>
            <a:r>
              <a:rPr lang="zh-CN" altLang="en-US" sz="2800" dirty="0"/>
              <a:t>答案：</a:t>
            </a:r>
            <a:r>
              <a:rPr lang="en-US" altLang="zh-CN" sz="2800" dirty="0">
                <a:solidFill>
                  <a:srgbClr val="FF0000"/>
                </a:solidFill>
              </a:rPr>
              <a:t>C</a:t>
            </a:r>
          </a:p>
          <a:p>
            <a:pPr algn="l"/>
            <a:r>
              <a:rPr lang="en-US" altLang="zh-CN" sz="2800" dirty="0"/>
              <a:t>A,B,D</a:t>
            </a:r>
            <a:r>
              <a:rPr lang="zh-CN" altLang="en-US" sz="2800" dirty="0"/>
              <a:t>均正确，</a:t>
            </a:r>
            <a:r>
              <a:rPr lang="en-US" altLang="zh-CN" sz="2800" dirty="0"/>
              <a:t>C</a:t>
            </a:r>
            <a:r>
              <a:rPr lang="zh-CN" altLang="en-US" sz="2800" dirty="0"/>
              <a:t>：大卫</a:t>
            </a:r>
            <a:r>
              <a:rPr lang="en-US" altLang="zh-CN" sz="2800" dirty="0"/>
              <a:t>·</a:t>
            </a:r>
            <a:r>
              <a:rPr lang="zh-CN" altLang="en-US" sz="2800" dirty="0"/>
              <a:t>休谟提出了物价</a:t>
            </a:r>
            <a:r>
              <a:rPr lang="en-US" altLang="zh-CN" sz="2800" dirty="0"/>
              <a:t>-</a:t>
            </a:r>
            <a:r>
              <a:rPr lang="zh-CN" altLang="en-US" sz="2800" dirty="0"/>
              <a:t>现金流动机制</a:t>
            </a:r>
          </a:p>
        </p:txBody>
      </p:sp>
    </p:spTree>
    <p:extLst>
      <p:ext uri="{BB962C8B-B14F-4D97-AF65-F5344CB8AC3E}">
        <p14:creationId xmlns:p14="http://schemas.microsoft.com/office/powerpoint/2010/main" val="2684215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24"/>
          <p:cNvGrpSpPr/>
          <p:nvPr/>
        </p:nvGrpSpPr>
        <p:grpSpPr>
          <a:xfrm>
            <a:off x="3630558" y="1537000"/>
            <a:ext cx="1447735" cy="1148889"/>
            <a:chOff x="3419345" y="385660"/>
            <a:chExt cx="1447546" cy="1149156"/>
          </a:xfrm>
          <a:solidFill>
            <a:schemeClr val="bg1"/>
          </a:solidFill>
          <a:effectLst/>
        </p:grpSpPr>
        <p:sp>
          <p:nvSpPr>
            <p:cNvPr id="26" name="椭圆 25"/>
            <p:cNvSpPr/>
            <p:nvPr/>
          </p:nvSpPr>
          <p:spPr>
            <a:xfrm flipV="1">
              <a:off x="3419345" y="946280"/>
              <a:ext cx="588536" cy="588536"/>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7" name="椭圆 26"/>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8" name="椭圆 27"/>
            <p:cNvSpPr/>
            <p:nvPr/>
          </p:nvSpPr>
          <p:spPr>
            <a:xfrm flipV="1">
              <a:off x="4650079" y="385660"/>
              <a:ext cx="216812" cy="216812"/>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9" name="椭圆 28"/>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3" name="组合 29"/>
          <p:cNvGrpSpPr/>
          <p:nvPr/>
        </p:nvGrpSpPr>
        <p:grpSpPr>
          <a:xfrm flipH="1" flipV="1">
            <a:off x="7110545" y="1979358"/>
            <a:ext cx="1447735" cy="1148889"/>
            <a:chOff x="3419345" y="385660"/>
            <a:chExt cx="1447546" cy="1149156"/>
          </a:xfrm>
          <a:solidFill>
            <a:schemeClr val="bg1"/>
          </a:solidFill>
          <a:effectLst/>
        </p:grpSpPr>
        <p:sp>
          <p:nvSpPr>
            <p:cNvPr id="31" name="椭圆 30"/>
            <p:cNvSpPr/>
            <p:nvPr/>
          </p:nvSpPr>
          <p:spPr>
            <a:xfrm flipV="1">
              <a:off x="3419345" y="946280"/>
              <a:ext cx="588536" cy="588536"/>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2" name="椭圆 31"/>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3" name="椭圆 32"/>
            <p:cNvSpPr/>
            <p:nvPr/>
          </p:nvSpPr>
          <p:spPr>
            <a:xfrm flipV="1">
              <a:off x="4650079" y="385660"/>
              <a:ext cx="216812" cy="216812"/>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4" name="椭圆 33"/>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4" name="组合 34"/>
          <p:cNvGrpSpPr/>
          <p:nvPr/>
        </p:nvGrpSpPr>
        <p:grpSpPr>
          <a:xfrm>
            <a:off x="5088117" y="1370775"/>
            <a:ext cx="1996835" cy="1996112"/>
            <a:chOff x="3606461" y="1664340"/>
            <a:chExt cx="1040024" cy="1040024"/>
          </a:xfrm>
          <a:solidFill>
            <a:srgbClr val="C81623"/>
          </a:solidFill>
          <a:effectLst/>
        </p:grpSpPr>
        <p:sp>
          <p:nvSpPr>
            <p:cNvPr id="36" name="椭圆 35"/>
            <p:cNvSpPr/>
            <p:nvPr/>
          </p:nvSpPr>
          <p:spPr>
            <a:xfrm>
              <a:off x="3606461" y="1664340"/>
              <a:ext cx="1040024" cy="1040024"/>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7" name="文本框 1"/>
            <p:cNvSpPr txBox="1"/>
            <p:nvPr/>
          </p:nvSpPr>
          <p:spPr>
            <a:xfrm>
              <a:off x="3868585" y="1869363"/>
              <a:ext cx="509458" cy="689545"/>
            </a:xfrm>
            <a:prstGeom prst="rect">
              <a:avLst/>
            </a:prstGeom>
            <a:grpFill/>
            <a:ln>
              <a:noFill/>
            </a:ln>
            <a:effectLst/>
          </p:spPr>
          <p:txBody>
            <a:bodyPr wrap="none" rtlCol="0">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2</a:t>
              </a:r>
              <a:endParaRPr kumimoji="0" lang="zh-CN" altLang="en-US"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sp>
        <p:nvSpPr>
          <p:cNvPr id="38" name="矩形 69"/>
          <p:cNvSpPr>
            <a:spLocks noChangeArrowheads="1"/>
          </p:cNvSpPr>
          <p:nvPr/>
        </p:nvSpPr>
        <p:spPr bwMode="auto">
          <a:xfrm>
            <a:off x="4740778" y="3930223"/>
            <a:ext cx="2710444" cy="830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3" rIns="91428" bIns="45713">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汇率制度</a:t>
            </a:r>
          </a:p>
        </p:txBody>
      </p:sp>
    </p:spTree>
    <p:extLst>
      <p:ext uri="{BB962C8B-B14F-4D97-AF65-F5344CB8AC3E}">
        <p14:creationId xmlns:p14="http://schemas.microsoft.com/office/powerpoint/2010/main" val="604226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640488" y="250621"/>
            <a:ext cx="2339103"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汇率制度的类型</a:t>
            </a:r>
          </a:p>
        </p:txBody>
      </p:sp>
      <p:pic>
        <p:nvPicPr>
          <p:cNvPr id="23" name="图片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5216425E-8134-4AC4-B032-D70C0D222125}"/>
              </a:ext>
            </a:extLst>
          </p:cNvPr>
          <p:cNvSpPr txBox="1"/>
          <p:nvPr/>
        </p:nvSpPr>
        <p:spPr>
          <a:xfrm>
            <a:off x="-78567" y="3473363"/>
            <a:ext cx="1620957" cy="523220"/>
          </a:xfrm>
          <a:prstGeom prst="rect">
            <a:avLst/>
          </a:prstGeom>
          <a:noFill/>
        </p:spPr>
        <p:txBody>
          <a:bodyPr wrap="none" rtlCol="0">
            <a:spAutoFit/>
          </a:bodyPr>
          <a:lstStyle/>
          <a:p>
            <a:r>
              <a:rPr lang="zh-CN" altLang="en-US" sz="2800" dirty="0"/>
              <a:t>汇率制度</a:t>
            </a:r>
          </a:p>
        </p:txBody>
      </p:sp>
      <p:sp>
        <p:nvSpPr>
          <p:cNvPr id="5" name="文本框 4">
            <a:extLst>
              <a:ext uri="{FF2B5EF4-FFF2-40B4-BE49-F238E27FC236}">
                <a16:creationId xmlns:a16="http://schemas.microsoft.com/office/drawing/2014/main" id="{5E336747-5B21-4002-BEDE-C9148996B09F}"/>
              </a:ext>
            </a:extLst>
          </p:cNvPr>
          <p:cNvSpPr txBox="1"/>
          <p:nvPr/>
        </p:nvSpPr>
        <p:spPr>
          <a:xfrm>
            <a:off x="1800494" y="1497194"/>
            <a:ext cx="1980029" cy="523220"/>
          </a:xfrm>
          <a:prstGeom prst="rect">
            <a:avLst/>
          </a:prstGeom>
          <a:noFill/>
        </p:spPr>
        <p:txBody>
          <a:bodyPr wrap="none" rtlCol="0">
            <a:spAutoFit/>
          </a:bodyPr>
          <a:lstStyle/>
          <a:p>
            <a:pPr algn="l"/>
            <a:r>
              <a:rPr lang="zh-CN" altLang="en-US" sz="2800" dirty="0"/>
              <a:t>固定汇率制</a:t>
            </a:r>
          </a:p>
        </p:txBody>
      </p:sp>
      <p:sp>
        <p:nvSpPr>
          <p:cNvPr id="8" name="文本框 7">
            <a:extLst>
              <a:ext uri="{FF2B5EF4-FFF2-40B4-BE49-F238E27FC236}">
                <a16:creationId xmlns:a16="http://schemas.microsoft.com/office/drawing/2014/main" id="{3539926B-FC8D-456C-87BA-997CDBB9F22C}"/>
              </a:ext>
            </a:extLst>
          </p:cNvPr>
          <p:cNvSpPr txBox="1"/>
          <p:nvPr/>
        </p:nvSpPr>
        <p:spPr>
          <a:xfrm>
            <a:off x="1800494" y="3685647"/>
            <a:ext cx="1980029" cy="523220"/>
          </a:xfrm>
          <a:prstGeom prst="rect">
            <a:avLst/>
          </a:prstGeom>
          <a:noFill/>
        </p:spPr>
        <p:txBody>
          <a:bodyPr wrap="none" rtlCol="0">
            <a:spAutoFit/>
          </a:bodyPr>
          <a:lstStyle/>
          <a:p>
            <a:pPr algn="l"/>
            <a:r>
              <a:rPr lang="zh-CN" altLang="en-US" sz="2800" dirty="0"/>
              <a:t>浮动汇率制</a:t>
            </a:r>
          </a:p>
        </p:txBody>
      </p:sp>
      <p:sp>
        <p:nvSpPr>
          <p:cNvPr id="7" name="文本框 6">
            <a:extLst>
              <a:ext uri="{FF2B5EF4-FFF2-40B4-BE49-F238E27FC236}">
                <a16:creationId xmlns:a16="http://schemas.microsoft.com/office/drawing/2014/main" id="{50D1D392-0905-423E-843C-0C346C6107D9}"/>
              </a:ext>
            </a:extLst>
          </p:cNvPr>
          <p:cNvSpPr txBox="1"/>
          <p:nvPr/>
        </p:nvSpPr>
        <p:spPr>
          <a:xfrm>
            <a:off x="4064209" y="853070"/>
            <a:ext cx="5570756" cy="523220"/>
          </a:xfrm>
          <a:prstGeom prst="rect">
            <a:avLst/>
          </a:prstGeom>
          <a:noFill/>
        </p:spPr>
        <p:txBody>
          <a:bodyPr wrap="none" rtlCol="0">
            <a:spAutoFit/>
          </a:bodyPr>
          <a:lstStyle/>
          <a:p>
            <a:pPr algn="l"/>
            <a:r>
              <a:rPr lang="zh-CN" altLang="en-US" sz="2800" b="1" dirty="0"/>
              <a:t>货币局制度</a:t>
            </a:r>
            <a:r>
              <a:rPr lang="zh-CN" altLang="en-US" sz="2800" dirty="0"/>
              <a:t>：如香港的联系汇率制</a:t>
            </a:r>
          </a:p>
        </p:txBody>
      </p:sp>
      <p:sp>
        <p:nvSpPr>
          <p:cNvPr id="9" name="文本框 8">
            <a:extLst>
              <a:ext uri="{FF2B5EF4-FFF2-40B4-BE49-F238E27FC236}">
                <a16:creationId xmlns:a16="http://schemas.microsoft.com/office/drawing/2014/main" id="{E32BF0EC-A0F1-4D66-89EC-8C980E48818E}"/>
              </a:ext>
            </a:extLst>
          </p:cNvPr>
          <p:cNvSpPr txBox="1"/>
          <p:nvPr/>
        </p:nvSpPr>
        <p:spPr>
          <a:xfrm>
            <a:off x="4064209" y="1722647"/>
            <a:ext cx="7696122" cy="1384995"/>
          </a:xfrm>
          <a:prstGeom prst="rect">
            <a:avLst/>
          </a:prstGeom>
          <a:noFill/>
        </p:spPr>
        <p:txBody>
          <a:bodyPr wrap="square" rtlCol="0">
            <a:spAutoFit/>
          </a:bodyPr>
          <a:lstStyle/>
          <a:p>
            <a:pPr algn="l"/>
            <a:r>
              <a:rPr lang="zh-CN" altLang="en-US" sz="2800" b="1" dirty="0"/>
              <a:t>美元化</a:t>
            </a:r>
            <a:r>
              <a:rPr lang="zh-CN" altLang="en-US" sz="2800" dirty="0"/>
              <a:t>：一国居民在其资产中持有相当大一部分外币资产，“美元”大量进入流通领域，具备货币的全部或者部分职能。</a:t>
            </a:r>
          </a:p>
        </p:txBody>
      </p:sp>
      <p:sp>
        <p:nvSpPr>
          <p:cNvPr id="11" name="左大括号 10">
            <a:extLst>
              <a:ext uri="{FF2B5EF4-FFF2-40B4-BE49-F238E27FC236}">
                <a16:creationId xmlns:a16="http://schemas.microsoft.com/office/drawing/2014/main" id="{45CF1AC7-9E4F-4E1E-A4CA-F6EA9F486047}"/>
              </a:ext>
            </a:extLst>
          </p:cNvPr>
          <p:cNvSpPr/>
          <p:nvPr/>
        </p:nvSpPr>
        <p:spPr>
          <a:xfrm>
            <a:off x="3836399" y="1114680"/>
            <a:ext cx="251012" cy="130579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 name="左大括号 13">
            <a:extLst>
              <a:ext uri="{FF2B5EF4-FFF2-40B4-BE49-F238E27FC236}">
                <a16:creationId xmlns:a16="http://schemas.microsoft.com/office/drawing/2014/main" id="{BC0DCE8E-D209-498B-BC10-1881EE9F3EBF}"/>
              </a:ext>
            </a:extLst>
          </p:cNvPr>
          <p:cNvSpPr/>
          <p:nvPr/>
        </p:nvSpPr>
        <p:spPr>
          <a:xfrm>
            <a:off x="3836399" y="3453999"/>
            <a:ext cx="251012" cy="105345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1B05BD57-9BCD-4F61-B0F6-AF97419B7293}"/>
              </a:ext>
            </a:extLst>
          </p:cNvPr>
          <p:cNvSpPr txBox="1"/>
          <p:nvPr/>
        </p:nvSpPr>
        <p:spPr>
          <a:xfrm>
            <a:off x="4064209" y="3167390"/>
            <a:ext cx="3193503" cy="523220"/>
          </a:xfrm>
          <a:prstGeom prst="rect">
            <a:avLst/>
          </a:prstGeom>
          <a:noFill/>
        </p:spPr>
        <p:txBody>
          <a:bodyPr wrap="none" rtlCol="0">
            <a:spAutoFit/>
          </a:bodyPr>
          <a:lstStyle/>
          <a:p>
            <a:pPr algn="l"/>
            <a:r>
              <a:rPr lang="zh-CN" altLang="en-US" sz="2800" dirty="0"/>
              <a:t>自由浮动</a:t>
            </a:r>
            <a:r>
              <a:rPr lang="en-US" altLang="zh-CN" sz="2800" dirty="0"/>
              <a:t>/</a:t>
            </a:r>
            <a:r>
              <a:rPr lang="zh-CN" altLang="en-US" sz="2800" dirty="0"/>
              <a:t>管理浮动</a:t>
            </a:r>
          </a:p>
        </p:txBody>
      </p:sp>
      <p:sp>
        <p:nvSpPr>
          <p:cNvPr id="13" name="文本框 12">
            <a:extLst>
              <a:ext uri="{FF2B5EF4-FFF2-40B4-BE49-F238E27FC236}">
                <a16:creationId xmlns:a16="http://schemas.microsoft.com/office/drawing/2014/main" id="{06322DAC-46E1-425E-B325-40650C785657}"/>
              </a:ext>
            </a:extLst>
          </p:cNvPr>
          <p:cNvSpPr txBox="1"/>
          <p:nvPr/>
        </p:nvSpPr>
        <p:spPr>
          <a:xfrm>
            <a:off x="4064209" y="4245846"/>
            <a:ext cx="4766048" cy="523220"/>
          </a:xfrm>
          <a:prstGeom prst="rect">
            <a:avLst/>
          </a:prstGeom>
          <a:noFill/>
        </p:spPr>
        <p:txBody>
          <a:bodyPr wrap="none" rtlCol="0">
            <a:spAutoFit/>
          </a:bodyPr>
          <a:lstStyle/>
          <a:p>
            <a:pPr algn="l"/>
            <a:r>
              <a:rPr lang="zh-CN" altLang="en-US" sz="2800" dirty="0"/>
              <a:t>单独浮动</a:t>
            </a:r>
            <a:r>
              <a:rPr lang="en-US" altLang="zh-CN" sz="2800" dirty="0"/>
              <a:t>/</a:t>
            </a:r>
            <a:r>
              <a:rPr lang="zh-CN" altLang="en-US" sz="2800" dirty="0"/>
              <a:t>盯住浮动</a:t>
            </a:r>
            <a:r>
              <a:rPr lang="en-US" altLang="zh-CN" sz="2800" dirty="0"/>
              <a:t>/</a:t>
            </a:r>
            <a:r>
              <a:rPr lang="zh-CN" altLang="en-US" sz="2800" dirty="0"/>
              <a:t>联合浮动</a:t>
            </a:r>
          </a:p>
        </p:txBody>
      </p:sp>
      <p:sp>
        <p:nvSpPr>
          <p:cNvPr id="17" name="文本框 16">
            <a:extLst>
              <a:ext uri="{FF2B5EF4-FFF2-40B4-BE49-F238E27FC236}">
                <a16:creationId xmlns:a16="http://schemas.microsoft.com/office/drawing/2014/main" id="{4C377B2F-912E-4A02-B873-F1FF646673D0}"/>
              </a:ext>
            </a:extLst>
          </p:cNvPr>
          <p:cNvSpPr txBox="1"/>
          <p:nvPr/>
        </p:nvSpPr>
        <p:spPr>
          <a:xfrm>
            <a:off x="1620957" y="5481709"/>
            <a:ext cx="2339102" cy="523220"/>
          </a:xfrm>
          <a:prstGeom prst="rect">
            <a:avLst/>
          </a:prstGeom>
          <a:noFill/>
        </p:spPr>
        <p:txBody>
          <a:bodyPr wrap="none" rtlCol="0">
            <a:spAutoFit/>
          </a:bodyPr>
          <a:lstStyle/>
          <a:p>
            <a:pPr algn="l"/>
            <a:r>
              <a:rPr lang="zh-CN" altLang="en-US" sz="2800" dirty="0"/>
              <a:t>中间汇率制度</a:t>
            </a:r>
          </a:p>
        </p:txBody>
      </p:sp>
      <p:sp>
        <p:nvSpPr>
          <p:cNvPr id="18" name="左大括号 17">
            <a:extLst>
              <a:ext uri="{FF2B5EF4-FFF2-40B4-BE49-F238E27FC236}">
                <a16:creationId xmlns:a16="http://schemas.microsoft.com/office/drawing/2014/main" id="{384078F0-2FB1-400D-932E-973628D176E3}"/>
              </a:ext>
            </a:extLst>
          </p:cNvPr>
          <p:cNvSpPr/>
          <p:nvPr/>
        </p:nvSpPr>
        <p:spPr>
          <a:xfrm>
            <a:off x="3836399" y="5090424"/>
            <a:ext cx="251012" cy="130579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1D7D9026-503A-4158-966F-CE6CA067A364}"/>
              </a:ext>
            </a:extLst>
          </p:cNvPr>
          <p:cNvSpPr txBox="1"/>
          <p:nvPr/>
        </p:nvSpPr>
        <p:spPr>
          <a:xfrm>
            <a:off x="4087411" y="4828814"/>
            <a:ext cx="7007046" cy="523220"/>
          </a:xfrm>
          <a:prstGeom prst="rect">
            <a:avLst/>
          </a:prstGeom>
          <a:noFill/>
        </p:spPr>
        <p:txBody>
          <a:bodyPr wrap="none" rtlCol="0">
            <a:spAutoFit/>
          </a:bodyPr>
          <a:lstStyle/>
          <a:p>
            <a:pPr algn="l"/>
            <a:r>
              <a:rPr lang="zh-CN" altLang="en-US" sz="2800" b="1" dirty="0"/>
              <a:t>汇率目标区</a:t>
            </a:r>
            <a:r>
              <a:rPr lang="zh-CN" altLang="en-US" sz="2800" dirty="0"/>
              <a:t>：将汇率浮动限制在一定区域内</a:t>
            </a:r>
          </a:p>
        </p:txBody>
      </p:sp>
      <p:sp>
        <p:nvSpPr>
          <p:cNvPr id="19" name="文本框 18">
            <a:extLst>
              <a:ext uri="{FF2B5EF4-FFF2-40B4-BE49-F238E27FC236}">
                <a16:creationId xmlns:a16="http://schemas.microsoft.com/office/drawing/2014/main" id="{045EE51B-B7F3-4F33-9E45-D57F36DF1183}"/>
              </a:ext>
            </a:extLst>
          </p:cNvPr>
          <p:cNvSpPr txBox="1"/>
          <p:nvPr/>
        </p:nvSpPr>
        <p:spPr>
          <a:xfrm>
            <a:off x="4087411" y="5264078"/>
            <a:ext cx="6647974" cy="523220"/>
          </a:xfrm>
          <a:prstGeom prst="rect">
            <a:avLst/>
          </a:prstGeom>
          <a:noFill/>
        </p:spPr>
        <p:txBody>
          <a:bodyPr wrap="none" rtlCol="0">
            <a:spAutoFit/>
          </a:bodyPr>
          <a:lstStyle/>
          <a:p>
            <a:pPr algn="l"/>
            <a:r>
              <a:rPr lang="zh-CN" altLang="en-US" sz="2800" b="1" dirty="0"/>
              <a:t>爬行盯住</a:t>
            </a:r>
            <a:r>
              <a:rPr lang="zh-CN" altLang="en-US" sz="2800" dirty="0"/>
              <a:t>：本币盯住外币，政府定期调整</a:t>
            </a:r>
          </a:p>
        </p:txBody>
      </p:sp>
      <p:sp>
        <p:nvSpPr>
          <p:cNvPr id="21" name="文本框 20">
            <a:extLst>
              <a:ext uri="{FF2B5EF4-FFF2-40B4-BE49-F238E27FC236}">
                <a16:creationId xmlns:a16="http://schemas.microsoft.com/office/drawing/2014/main" id="{09C0537B-8811-4EC3-BF17-E7CB63DCF875}"/>
              </a:ext>
            </a:extLst>
          </p:cNvPr>
          <p:cNvSpPr txBox="1"/>
          <p:nvPr/>
        </p:nvSpPr>
        <p:spPr>
          <a:xfrm>
            <a:off x="4087411" y="5699342"/>
            <a:ext cx="7366119" cy="523220"/>
          </a:xfrm>
          <a:prstGeom prst="rect">
            <a:avLst/>
          </a:prstGeom>
          <a:noFill/>
        </p:spPr>
        <p:txBody>
          <a:bodyPr wrap="none" rtlCol="0">
            <a:spAutoFit/>
          </a:bodyPr>
          <a:lstStyle/>
          <a:p>
            <a:pPr algn="l"/>
            <a:r>
              <a:rPr lang="zh-CN" altLang="en-US" sz="2800" b="1" dirty="0"/>
              <a:t>爬行带内浮动</a:t>
            </a:r>
            <a:r>
              <a:rPr lang="zh-CN" altLang="en-US" sz="2800" dirty="0"/>
              <a:t>：规定汇率波动幅度的爬行盯住</a:t>
            </a:r>
          </a:p>
        </p:txBody>
      </p:sp>
      <p:sp>
        <p:nvSpPr>
          <p:cNvPr id="22" name="文本框 21">
            <a:extLst>
              <a:ext uri="{FF2B5EF4-FFF2-40B4-BE49-F238E27FC236}">
                <a16:creationId xmlns:a16="http://schemas.microsoft.com/office/drawing/2014/main" id="{4F9A0A4A-B586-47F3-8FAD-8E69C1242B10}"/>
              </a:ext>
            </a:extLst>
          </p:cNvPr>
          <p:cNvSpPr txBox="1"/>
          <p:nvPr/>
        </p:nvSpPr>
        <p:spPr>
          <a:xfrm>
            <a:off x="4064209" y="6134605"/>
            <a:ext cx="8021748" cy="523220"/>
          </a:xfrm>
          <a:prstGeom prst="rect">
            <a:avLst/>
          </a:prstGeom>
          <a:noFill/>
        </p:spPr>
        <p:txBody>
          <a:bodyPr wrap="none" rtlCol="0">
            <a:spAutoFit/>
          </a:bodyPr>
          <a:lstStyle/>
          <a:p>
            <a:pPr algn="l"/>
            <a:r>
              <a:rPr lang="en-US" altLang="zh-CN" sz="2800" b="1" dirty="0"/>
              <a:t>BBC</a:t>
            </a:r>
            <a:r>
              <a:rPr lang="zh-CN" altLang="en-US" sz="2800" b="1" dirty="0"/>
              <a:t>规则</a:t>
            </a:r>
            <a:r>
              <a:rPr lang="zh-CN" altLang="en-US" sz="2800" dirty="0"/>
              <a:t>：盯住一篮子货币；宽幅波动；爬行制度</a:t>
            </a:r>
          </a:p>
        </p:txBody>
      </p:sp>
      <p:sp>
        <p:nvSpPr>
          <p:cNvPr id="20" name="左大括号 19">
            <a:extLst>
              <a:ext uri="{FF2B5EF4-FFF2-40B4-BE49-F238E27FC236}">
                <a16:creationId xmlns:a16="http://schemas.microsoft.com/office/drawing/2014/main" id="{1F53F867-9C63-4F83-B1F2-D0EDF4242F75}"/>
              </a:ext>
            </a:extLst>
          </p:cNvPr>
          <p:cNvSpPr/>
          <p:nvPr/>
        </p:nvSpPr>
        <p:spPr>
          <a:xfrm>
            <a:off x="1392344" y="1722647"/>
            <a:ext cx="306889" cy="402465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id="{00B38834-E929-406C-9EA8-5ACD74E95136}"/>
              </a:ext>
            </a:extLst>
          </p:cNvPr>
          <p:cNvSpPr txBox="1"/>
          <p:nvPr/>
        </p:nvSpPr>
        <p:spPr>
          <a:xfrm>
            <a:off x="1697169" y="1968134"/>
            <a:ext cx="2339102" cy="461665"/>
          </a:xfrm>
          <a:prstGeom prst="rect">
            <a:avLst/>
          </a:prstGeom>
          <a:noFill/>
        </p:spPr>
        <p:txBody>
          <a:bodyPr wrap="none" rtlCol="0">
            <a:spAutoFit/>
          </a:bodyPr>
          <a:lstStyle/>
          <a:p>
            <a:pPr algn="l"/>
            <a:r>
              <a:rPr lang="zh-CN" altLang="en-US" sz="2400" dirty="0">
                <a:solidFill>
                  <a:srgbClr val="FF0000"/>
                </a:solidFill>
              </a:rPr>
              <a:t>布雷顿森林体系</a:t>
            </a:r>
          </a:p>
        </p:txBody>
      </p:sp>
    </p:spTree>
    <p:extLst>
      <p:ext uri="{BB962C8B-B14F-4D97-AF65-F5344CB8AC3E}">
        <p14:creationId xmlns:p14="http://schemas.microsoft.com/office/powerpoint/2010/main" val="314423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948264" y="250621"/>
            <a:ext cx="1723549"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固定汇率制</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B3455D48-6CF1-4F86-98D1-645ED8F461AE}"/>
              </a:ext>
            </a:extLst>
          </p:cNvPr>
          <p:cNvSpPr txBox="1"/>
          <p:nvPr/>
        </p:nvSpPr>
        <p:spPr>
          <a:xfrm>
            <a:off x="372035" y="860611"/>
            <a:ext cx="11447929" cy="5909310"/>
          </a:xfrm>
          <a:prstGeom prst="rect">
            <a:avLst/>
          </a:prstGeom>
          <a:noFill/>
        </p:spPr>
        <p:txBody>
          <a:bodyPr wrap="square" rtlCol="0">
            <a:spAutoFit/>
          </a:bodyPr>
          <a:lstStyle/>
          <a:p>
            <a:pPr algn="l"/>
            <a:r>
              <a:rPr lang="zh-CN" altLang="en-US" sz="2800" b="1" dirty="0"/>
              <a:t>货币局制度</a:t>
            </a:r>
            <a:r>
              <a:rPr lang="zh-CN" altLang="en-US" sz="2800" dirty="0"/>
              <a:t>：</a:t>
            </a:r>
            <a:endParaRPr lang="en-US" altLang="zh-CN" sz="2800" dirty="0"/>
          </a:p>
          <a:p>
            <a:pPr algn="l"/>
            <a:r>
              <a:rPr lang="zh-CN" altLang="en-US" sz="2800" dirty="0"/>
              <a:t>（</a:t>
            </a:r>
            <a:r>
              <a:rPr lang="en-US" altLang="zh-CN" sz="2800" dirty="0"/>
              <a:t>1</a:t>
            </a:r>
            <a:r>
              <a:rPr lang="zh-CN" altLang="en-US" sz="2800" dirty="0"/>
              <a:t>）</a:t>
            </a:r>
            <a:r>
              <a:rPr lang="en-US" altLang="zh-CN" sz="2800" b="1" dirty="0"/>
              <a:t>100%</a:t>
            </a:r>
            <a:r>
              <a:rPr lang="zh-CN" altLang="en-US" sz="2800" b="1" dirty="0"/>
              <a:t>货币发行保证</a:t>
            </a:r>
            <a:r>
              <a:rPr lang="zh-CN" altLang="en-US" sz="2800" dirty="0"/>
              <a:t>：</a:t>
            </a:r>
            <a:endParaRPr lang="en-US" altLang="zh-CN" sz="2800" dirty="0"/>
          </a:p>
          <a:p>
            <a:pPr algn="l"/>
            <a:r>
              <a:rPr lang="zh-CN" altLang="en-US" sz="2800" dirty="0"/>
              <a:t>（</a:t>
            </a:r>
            <a:r>
              <a:rPr lang="en-US" altLang="zh-CN" sz="2800" dirty="0"/>
              <a:t>2</a:t>
            </a:r>
            <a:r>
              <a:rPr lang="zh-CN" altLang="en-US" sz="2800" dirty="0"/>
              <a:t>）货币具有</a:t>
            </a:r>
            <a:r>
              <a:rPr lang="zh-CN" altLang="en-US" sz="2800" b="1" dirty="0"/>
              <a:t>完全可兑换性</a:t>
            </a:r>
            <a:r>
              <a:rPr lang="zh-CN" altLang="en-US" sz="2800" dirty="0"/>
              <a:t>：</a:t>
            </a:r>
            <a:endParaRPr lang="en-US" altLang="zh-CN" sz="2800" dirty="0"/>
          </a:p>
          <a:p>
            <a:pPr algn="l"/>
            <a:endParaRPr lang="en-US" altLang="zh-CN" sz="1400" dirty="0"/>
          </a:p>
          <a:p>
            <a:pPr algn="l"/>
            <a:r>
              <a:rPr lang="zh-CN" altLang="en-US" sz="2800" b="1" dirty="0"/>
              <a:t>优点</a:t>
            </a:r>
            <a:r>
              <a:rPr lang="zh-CN" altLang="en-US" sz="2800" dirty="0"/>
              <a:t>： ①具有硬性的货币纪律约束，有利于抑制通货膨胀；</a:t>
            </a:r>
            <a:endParaRPr lang="en-US" altLang="zh-CN" sz="2800" dirty="0"/>
          </a:p>
          <a:p>
            <a:pPr algn="l"/>
            <a:r>
              <a:rPr lang="zh-CN" altLang="en-US" sz="2800" dirty="0"/>
              <a:t>            ②有助于保证货币发行机构的相对独立性；</a:t>
            </a:r>
            <a:endParaRPr lang="en-US" altLang="zh-CN" sz="2800" dirty="0"/>
          </a:p>
          <a:p>
            <a:pPr algn="l"/>
            <a:r>
              <a:rPr lang="zh-CN" altLang="en-US" sz="2800" dirty="0"/>
              <a:t>            ③有利于国际贸易和投资的发展；</a:t>
            </a:r>
            <a:endParaRPr lang="en-US" altLang="zh-CN" sz="2800" dirty="0"/>
          </a:p>
          <a:p>
            <a:pPr algn="l"/>
            <a:r>
              <a:rPr lang="zh-CN" altLang="en-US" sz="2800" dirty="0"/>
              <a:t>            ④有助于维持人们对于本币的信心，从而保持汇率稳定。</a:t>
            </a:r>
            <a:endParaRPr lang="en-US" altLang="zh-CN" sz="2800" dirty="0"/>
          </a:p>
          <a:p>
            <a:pPr algn="l"/>
            <a:endParaRPr lang="en-US" altLang="zh-CN" sz="1400" dirty="0"/>
          </a:p>
          <a:p>
            <a:pPr algn="l"/>
            <a:r>
              <a:rPr lang="zh-CN" altLang="en-US" sz="2800" b="1" dirty="0"/>
              <a:t>缺点</a:t>
            </a:r>
            <a:r>
              <a:rPr lang="zh-CN" altLang="en-US" sz="2800" dirty="0"/>
              <a:t>： ①一国货币当局充当最后贷款人的资金来源受到了限制，削弱了银行体系的稳健性；</a:t>
            </a:r>
            <a:endParaRPr lang="en-US" altLang="zh-CN" sz="2800" dirty="0"/>
          </a:p>
          <a:p>
            <a:pPr algn="l"/>
            <a:r>
              <a:rPr lang="en-US" altLang="zh-CN" sz="2800" dirty="0"/>
              <a:t>            </a:t>
            </a:r>
            <a:r>
              <a:rPr lang="zh-CN" altLang="en-US" sz="2800" dirty="0"/>
              <a:t>②不利于隔离外来冲击的影响：如存在输入型通胀；</a:t>
            </a:r>
            <a:endParaRPr lang="en-US" altLang="zh-CN" sz="2800" dirty="0"/>
          </a:p>
          <a:p>
            <a:pPr algn="l"/>
            <a:r>
              <a:rPr lang="zh-CN" altLang="en-US" sz="2800" dirty="0"/>
              <a:t>            ③完全丧失货币政策独立性；</a:t>
            </a:r>
            <a:endParaRPr lang="en-US" altLang="zh-CN" sz="2800" dirty="0"/>
          </a:p>
          <a:p>
            <a:pPr algn="l"/>
            <a:r>
              <a:rPr lang="en-US" altLang="zh-CN" sz="2800" dirty="0"/>
              <a:t>            </a:t>
            </a:r>
            <a:r>
              <a:rPr lang="zh-CN" altLang="en-US" sz="2800" dirty="0"/>
              <a:t>④易受到外汇投机攻击。</a:t>
            </a:r>
            <a:endParaRPr lang="en-US" altLang="zh-CN" sz="2800" dirty="0"/>
          </a:p>
        </p:txBody>
      </p:sp>
    </p:spTree>
    <p:extLst>
      <p:ext uri="{BB962C8B-B14F-4D97-AF65-F5344CB8AC3E}">
        <p14:creationId xmlns:p14="http://schemas.microsoft.com/office/powerpoint/2010/main" val="262147617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061c9884-2755-4b87-b35a-b60123a8fdf4&quot;,&quot;Name&quot;:null,&quot;Kind&quot;:&quot;Custom&quot;,&quot;OldGuidesSetting&quot;:{&quot;HeaderHeight&quot;:0.0,&quot;FooterHeight&quot;:0.0,&quot;SideMargin&quot;:0.0,&quot;TopMargin&quot;:0.0,&quot;BottomMargin&quot;:0.0,&quot;IntervalMargin&quot;:0.0}}"/>
</p:tagLst>
</file>

<file path=ppt/tags/tag10.xml><?xml version="1.0" encoding="utf-8"?>
<p:tagLst xmlns:a="http://schemas.openxmlformats.org/drawingml/2006/main" xmlns:r="http://schemas.openxmlformats.org/officeDocument/2006/relationships" xmlns:p="http://schemas.openxmlformats.org/presentationml/2006/main">
  <p:tag name="PA" val="v3.2.0"/>
</p:tagLst>
</file>

<file path=ppt/tags/tag2.xml><?xml version="1.0" encoding="utf-8"?>
<p:tagLst xmlns:a="http://schemas.openxmlformats.org/drawingml/2006/main" xmlns:r="http://schemas.openxmlformats.org/officeDocument/2006/relationships" xmlns:p="http://schemas.openxmlformats.org/presentationml/2006/main">
  <p:tag name="PA" val="v3.2.0"/>
</p:tagLst>
</file>

<file path=ppt/tags/tag3.xml><?xml version="1.0" encoding="utf-8"?>
<p:tagLst xmlns:a="http://schemas.openxmlformats.org/drawingml/2006/main" xmlns:r="http://schemas.openxmlformats.org/officeDocument/2006/relationships" xmlns:p="http://schemas.openxmlformats.org/presentationml/2006/main">
  <p:tag name="PA" val="v3.2.0"/>
</p:tagLst>
</file>

<file path=ppt/tags/tag4.xml><?xml version="1.0" encoding="utf-8"?>
<p:tagLst xmlns:a="http://schemas.openxmlformats.org/drawingml/2006/main" xmlns:r="http://schemas.openxmlformats.org/officeDocument/2006/relationships" xmlns:p="http://schemas.openxmlformats.org/presentationml/2006/main">
  <p:tag name="PA" val="v3.2.0"/>
</p:tagLst>
</file>

<file path=ppt/tags/tag5.xml><?xml version="1.0" encoding="utf-8"?>
<p:tagLst xmlns:a="http://schemas.openxmlformats.org/drawingml/2006/main" xmlns:r="http://schemas.openxmlformats.org/officeDocument/2006/relationships" xmlns:p="http://schemas.openxmlformats.org/presentationml/2006/main">
  <p:tag name="PA" val="v3.2.0"/>
</p:tagLst>
</file>

<file path=ppt/tags/tag6.xml><?xml version="1.0" encoding="utf-8"?>
<p:tagLst xmlns:a="http://schemas.openxmlformats.org/drawingml/2006/main" xmlns:r="http://schemas.openxmlformats.org/officeDocument/2006/relationships" xmlns:p="http://schemas.openxmlformats.org/presentationml/2006/main">
  <p:tag name="PA" val="v3.2.0"/>
</p:tagLst>
</file>

<file path=ppt/tags/tag7.xml><?xml version="1.0" encoding="utf-8"?>
<p:tagLst xmlns:a="http://schemas.openxmlformats.org/drawingml/2006/main" xmlns:r="http://schemas.openxmlformats.org/officeDocument/2006/relationships" xmlns:p="http://schemas.openxmlformats.org/presentationml/2006/main">
  <p:tag name="PA" val="v3.2.0"/>
</p:tagLst>
</file>

<file path=ppt/tags/tag8.xml><?xml version="1.0" encoding="utf-8"?>
<p:tagLst xmlns:a="http://schemas.openxmlformats.org/drawingml/2006/main" xmlns:r="http://schemas.openxmlformats.org/officeDocument/2006/relationships" xmlns:p="http://schemas.openxmlformats.org/presentationml/2006/main">
  <p:tag name="PA" val="v3.2.0"/>
</p:tagLst>
</file>

<file path=ppt/tags/tag9.xml><?xml version="1.0" encoding="utf-8"?>
<p:tagLst xmlns:a="http://schemas.openxmlformats.org/drawingml/2006/main" xmlns:r="http://schemas.openxmlformats.org/officeDocument/2006/relationships" xmlns:p="http://schemas.openxmlformats.org/presentationml/2006/main">
  <p:tag name="PA" val="v3.2.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rtlCol="0">
        <a:spAutoFit/>
      </a:bodyPr>
      <a:lstStyle>
        <a:defPPr algn="l">
          <a:defRPr sz="28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1711</TotalTime>
  <Words>3211</Words>
  <Application>Microsoft Office PowerPoint</Application>
  <PresentationFormat>宽屏</PresentationFormat>
  <Paragraphs>372</Paragraphs>
  <Slides>49</Slides>
  <Notes>36</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49</vt:i4>
      </vt:variant>
    </vt:vector>
  </HeadingPairs>
  <TitlesOfParts>
    <vt:vector size="56" baseType="lpstr">
      <vt:lpstr>Helvetica Neue</vt:lpstr>
      <vt:lpstr>等线</vt:lpstr>
      <vt:lpstr>等线 Light</vt:lpstr>
      <vt:lpstr>微软雅黑</vt:lpstr>
      <vt:lpstr>字魂35号-经典雅黑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Anzichen</dc:creator>
  <cp:lastModifiedBy>Z CG</cp:lastModifiedBy>
  <cp:revision>41</cp:revision>
  <dcterms:created xsi:type="dcterms:W3CDTF">2019-02-22T08:29:03Z</dcterms:created>
  <dcterms:modified xsi:type="dcterms:W3CDTF">2022-06-26T10:08:51Z</dcterms:modified>
</cp:coreProperties>
</file>

<file path=docProps/thumbnail.jpeg>
</file>